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omments/modernComment_37F_B75EA595.xml" ContentType="application/vnd.ms-powerpoint.comments+xml"/>
  <Override PartName="/ppt/comments/modernComment_387_5D3C229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796" r:id="rId2"/>
    <p:sldId id="909" r:id="rId3"/>
    <p:sldId id="889" r:id="rId4"/>
    <p:sldId id="900" r:id="rId5"/>
    <p:sldId id="911" r:id="rId6"/>
    <p:sldId id="887" r:id="rId7"/>
    <p:sldId id="888" r:id="rId8"/>
    <p:sldId id="893" r:id="rId9"/>
    <p:sldId id="750" r:id="rId10"/>
    <p:sldId id="849" r:id="rId11"/>
    <p:sldId id="852" r:id="rId12"/>
    <p:sldId id="898" r:id="rId13"/>
    <p:sldId id="851" r:id="rId14"/>
    <p:sldId id="895" r:id="rId15"/>
    <p:sldId id="797" r:id="rId16"/>
    <p:sldId id="798" r:id="rId17"/>
    <p:sldId id="799" r:id="rId18"/>
    <p:sldId id="802" r:id="rId19"/>
    <p:sldId id="853" r:id="rId20"/>
    <p:sldId id="896" r:id="rId21"/>
    <p:sldId id="803" r:id="rId22"/>
    <p:sldId id="804" r:id="rId23"/>
    <p:sldId id="805" r:id="rId24"/>
    <p:sldId id="806" r:id="rId25"/>
    <p:sldId id="808" r:id="rId26"/>
    <p:sldId id="899" r:id="rId27"/>
    <p:sldId id="809" r:id="rId28"/>
    <p:sldId id="877" r:id="rId29"/>
    <p:sldId id="878" r:id="rId30"/>
    <p:sldId id="879" r:id="rId31"/>
    <p:sldId id="880" r:id="rId32"/>
    <p:sldId id="868" r:id="rId33"/>
    <p:sldId id="869" r:id="rId34"/>
    <p:sldId id="870" r:id="rId35"/>
    <p:sldId id="801" r:id="rId36"/>
    <p:sldId id="820" r:id="rId37"/>
    <p:sldId id="821" r:id="rId38"/>
    <p:sldId id="822" r:id="rId39"/>
    <p:sldId id="871" r:id="rId40"/>
    <p:sldId id="856" r:id="rId41"/>
    <p:sldId id="824" r:id="rId42"/>
    <p:sldId id="890" r:id="rId43"/>
    <p:sldId id="891" r:id="rId44"/>
    <p:sldId id="892" r:id="rId45"/>
    <p:sldId id="827" r:id="rId46"/>
    <p:sldId id="828" r:id="rId47"/>
    <p:sldId id="829" r:id="rId48"/>
    <p:sldId id="830" r:id="rId49"/>
    <p:sldId id="832" r:id="rId50"/>
    <p:sldId id="833" r:id="rId51"/>
    <p:sldId id="897" r:id="rId52"/>
    <p:sldId id="834" r:id="rId53"/>
    <p:sldId id="882" r:id="rId54"/>
    <p:sldId id="883" r:id="rId55"/>
    <p:sldId id="884" r:id="rId56"/>
    <p:sldId id="885" r:id="rId57"/>
    <p:sldId id="886" r:id="rId58"/>
    <p:sldId id="840" r:id="rId59"/>
    <p:sldId id="841" r:id="rId60"/>
    <p:sldId id="842" r:id="rId61"/>
    <p:sldId id="860" r:id="rId62"/>
    <p:sldId id="901" r:id="rId63"/>
    <p:sldId id="902" r:id="rId64"/>
    <p:sldId id="903" r:id="rId65"/>
    <p:sldId id="904" r:id="rId66"/>
    <p:sldId id="905" r:id="rId67"/>
    <p:sldId id="906" r:id="rId68"/>
    <p:sldId id="907" r:id="rId69"/>
    <p:sldId id="908" r:id="rId70"/>
    <p:sldId id="277"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E11487C-1A69-5D14-CB6C-095610ECB55D}" name="Farina Farrier" initials="FF" userId="S::Farina.Farrier@energynetworks.org::e39e4a79-78bf-4822-8bcc-8cbab263e2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ller (ESO), Steve" initials="M(S" lastIdx="1" clrIdx="0">
    <p:extLst>
      <p:ext uri="{19B8F6BF-5375-455C-9EA6-DF929625EA0E}">
        <p15:presenceInfo xmlns:p15="http://schemas.microsoft.com/office/powerpoint/2012/main" userId="S::steve.k.miller@uk.nationalgrid.com::27dbc6a4-99d2-4d77-9764-c9d5918b05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68"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8/10/relationships/authors" Targe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omments/modernComment_37F_B75EA595.xml><?xml version="1.0" encoding="utf-8"?>
<p188:cmLst xmlns:a="http://schemas.openxmlformats.org/drawingml/2006/main" xmlns:r="http://schemas.openxmlformats.org/officeDocument/2006/relationships" xmlns:p188="http://schemas.microsoft.com/office/powerpoint/2018/8/main">
  <p188:cm id="{0EFB06F5-94FE-4D41-BC7B-A97071B9AF2C}" authorId="{BE11487C-1A69-5D14-CB6C-095610ECB55D}" status="resolved" created="2021-11-30T11:42:11.686">
    <ac:deMkLst xmlns:ac="http://schemas.microsoft.com/office/drawing/2013/main/command">
      <pc:docMk xmlns:pc="http://schemas.microsoft.com/office/powerpoint/2013/main/command"/>
      <pc:sldMk xmlns:pc="http://schemas.microsoft.com/office/powerpoint/2013/main/command" cId="3076433301" sldId="895"/>
      <ac:graphicFrameMk id="5" creationId="{CE62A761-A268-554B-8090-043E06A58E84}"/>
    </ac:deMkLst>
    <p188:txBody>
      <a:bodyPr/>
      <a:lstStyle/>
      <a:p>
        <a:r>
          <a:rPr lang="en-GB"/>
          <a:t>Need to confirm with Dan. </a:t>
        </a:r>
      </a:p>
    </p188:txBody>
  </p188:cm>
</p188:cmLst>
</file>

<file path=ppt/comments/modernComment_387_5D3C2292.xml><?xml version="1.0" encoding="utf-8"?>
<p188:cmLst xmlns:a="http://schemas.openxmlformats.org/drawingml/2006/main" xmlns:r="http://schemas.openxmlformats.org/officeDocument/2006/relationships" xmlns:p188="http://schemas.microsoft.com/office/powerpoint/2018/8/main">
  <p188:cm id="{EB0CFB99-D4E2-45F1-AD6E-A68AA533C942}" authorId="{BE11487C-1A69-5D14-CB6C-095610ECB55D}" status="resolved" created="2021-11-30T12:03:21.930">
    <pc:sldMkLst xmlns:pc="http://schemas.microsoft.com/office/powerpoint/2013/main/command">
      <pc:docMk/>
      <pc:sldMk cId="1564222098" sldId="903"/>
    </pc:sldMkLst>
    <p188:txBody>
      <a:bodyPr/>
      <a:lstStyle/>
      <a:p>
        <a:r>
          <a:rPr lang="en-GB"/>
          <a:t>It doesn't sound like it applies to 2022.</a:t>
        </a:r>
      </a:p>
    </p188:txBody>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GB"/>
              <a:t>Click icon to add picture</a:t>
            </a:r>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GB"/>
              <a:t>Click to edit Master title style</a:t>
            </a:r>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8300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GB"/>
              <a:t>Click to edit Master title style</a:t>
            </a:r>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277104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GB"/>
              <a:t>Click icon to add picture</a:t>
            </a:r>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GB"/>
              <a:t>Click to edit Master title style</a:t>
            </a:r>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365897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GB"/>
              <a:t>Click to edit Master title style</a:t>
            </a:r>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2752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GB"/>
              <a:t>Click to edit Master title style</a:t>
            </a:r>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29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GB"/>
              <a:t>Click to edit Master title style</a:t>
            </a:r>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4752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GB"/>
              <a:t>Click to edit Master title style</a:t>
            </a:r>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264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GB"/>
              <a:t>Click to edit Master title style</a:t>
            </a:r>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632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570964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GB"/>
              <a:t>Click to edit Master title style</a:t>
            </a:r>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2907165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microsoft.com/office/2018/10/relationships/comments" Target="../comments/modernComment_37F_B75EA59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energynetworks.org/assets/images/Resource%20library/ON21-WS1A-P4%20Flexibility%20Services%20Standard%20Agreement%20-%202021%20Consultation%20Overview%20(27%20Aug%202021).pdf" TargetMode="External"/><Relationship Id="rId2" Type="http://schemas.openxmlformats.org/officeDocument/2006/relationships/hyperlink" Target="https://www.energynetworks.org/assets/images/Resource%20library/ON21-WS1A%20Flexibility%20Consultation%202021%20overview%20(30%20July%202021).pdf"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energynetworks.org/assets/images/ON21-WS1A%20Open%20Networks%20Flexibility%20Consultation%20Responses%202021.zip" TargetMode="Externa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microsoft.com/office/2018/10/relationships/comments" Target="../comments/modernComment_387_5D3C2292.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19E77-1349-A74C-8BA6-F99E114685EF}"/>
              </a:ext>
            </a:extLst>
          </p:cNvPr>
          <p:cNvSpPr>
            <a:spLocks noGrp="1"/>
          </p:cNvSpPr>
          <p:nvPr>
            <p:ph type="ctrTitle"/>
          </p:nvPr>
        </p:nvSpPr>
        <p:spPr/>
        <p:txBody>
          <a:bodyPr/>
          <a:lstStyle/>
          <a:p>
            <a:r>
              <a:rPr lang="en-US" dirty="0"/>
              <a:t>Open Networks</a:t>
            </a:r>
          </a:p>
        </p:txBody>
      </p:sp>
      <p:sp>
        <p:nvSpPr>
          <p:cNvPr id="3" name="Subtitle 2">
            <a:extLst>
              <a:ext uri="{FF2B5EF4-FFF2-40B4-BE49-F238E27FC236}">
                <a16:creationId xmlns:a16="http://schemas.microsoft.com/office/drawing/2014/main" id="{6F42248B-4217-414B-9E75-55B471B7789B}"/>
              </a:ext>
            </a:extLst>
          </p:cNvPr>
          <p:cNvSpPr>
            <a:spLocks noGrp="1"/>
          </p:cNvSpPr>
          <p:nvPr>
            <p:ph type="subTitle" idx="1"/>
          </p:nvPr>
        </p:nvSpPr>
        <p:spPr>
          <a:xfrm>
            <a:off x="720000" y="3434204"/>
            <a:ext cx="7832872" cy="1219076"/>
          </a:xfrm>
        </p:spPr>
        <p:txBody>
          <a:bodyPr>
            <a:noAutofit/>
          </a:bodyPr>
          <a:lstStyle/>
          <a:p>
            <a:r>
              <a:rPr lang="en-GB" sz="2400" dirty="0"/>
              <a:t>2021 Flexibility Consultations</a:t>
            </a:r>
          </a:p>
          <a:p>
            <a:r>
              <a:rPr lang="en-GB" sz="2400" dirty="0"/>
              <a:t>Summary and Response</a:t>
            </a:r>
          </a:p>
        </p:txBody>
      </p:sp>
      <p:sp>
        <p:nvSpPr>
          <p:cNvPr id="4" name="Slide Number Placeholder 3">
            <a:extLst>
              <a:ext uri="{FF2B5EF4-FFF2-40B4-BE49-F238E27FC236}">
                <a16:creationId xmlns:a16="http://schemas.microsoft.com/office/drawing/2014/main" id="{4579733F-D2F9-7948-B7C6-209F7CFAECD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5" name="Text Placeholder 4">
            <a:extLst>
              <a:ext uri="{FF2B5EF4-FFF2-40B4-BE49-F238E27FC236}">
                <a16:creationId xmlns:a16="http://schemas.microsoft.com/office/drawing/2014/main" id="{A63E6EF4-D2AA-B245-AC5A-990B9DB81A65}"/>
              </a:ext>
            </a:extLst>
          </p:cNvPr>
          <p:cNvSpPr>
            <a:spLocks noGrp="1"/>
          </p:cNvSpPr>
          <p:nvPr>
            <p:ph type="body" sz="quarter" idx="15"/>
          </p:nvPr>
        </p:nvSpPr>
        <p:spPr>
          <a:xfrm>
            <a:off x="719999" y="4746812"/>
            <a:ext cx="4303713" cy="1219076"/>
          </a:xfrm>
        </p:spPr>
        <p:txBody>
          <a:bodyPr/>
          <a:lstStyle/>
          <a:p>
            <a:r>
              <a:rPr lang="en-US" dirty="0"/>
              <a:t>16 December 2021</a:t>
            </a:r>
          </a:p>
        </p:txBody>
      </p:sp>
    </p:spTree>
    <p:extLst>
      <p:ext uri="{BB962C8B-B14F-4D97-AF65-F5344CB8AC3E}">
        <p14:creationId xmlns:p14="http://schemas.microsoft.com/office/powerpoint/2010/main" val="9078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Q2 - Eight received</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1" y="2808423"/>
            <a:ext cx="11652633" cy="2317237"/>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Majority of respondents are aware of the existence of Flexibility Figures.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solidFill>
                  <a:srgbClr val="484D51"/>
                </a:solidFill>
                <a:latin typeface="Arial" panose="020B0604020202020204"/>
              </a:rPr>
              <a:t>Some respondents expressed concern over the granularity and suggested to add more details ( such as cost savings, technology type, time of contracting etc).</a:t>
            </a:r>
            <a:endPar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endParaRP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solidFill>
                  <a:srgbClr val="484D51"/>
                </a:solidFill>
                <a:latin typeface="Arial" panose="020B0604020202020204"/>
              </a:rPr>
              <a:t>Respondents s</a:t>
            </a:r>
            <a:r>
              <a:rPr kumimoji="0" lang="en-GB" sz="1900" b="0" i="0" u="none" strike="noStrike" kern="1200" cap="none" spc="0" normalizeH="0" baseline="0" noProof="0" dirty="0" err="1">
                <a:ln>
                  <a:noFill/>
                </a:ln>
                <a:solidFill>
                  <a:srgbClr val="484D51"/>
                </a:solidFill>
                <a:effectLst/>
                <a:uLnTx/>
                <a:uFillTx/>
                <a:latin typeface="Arial" panose="020B0604020202020204"/>
                <a:ea typeface="+mn-ea"/>
                <a:cs typeface="+mn-cs"/>
              </a:rPr>
              <a:t>upported</a:t>
            </a: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 the proposed improvements to the Flexibility webpages on the ENA website. </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424213"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Are you aware of the Flex figures being published each year on ENA Website? How does understanding of GB’s growing Flexibility market size help you and how are you using this information?</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118103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79190" y="-191803"/>
            <a:ext cx="9000000" cy="936000"/>
          </a:xfrm>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5626611"/>
              </p:ext>
            </p:extLst>
          </p:nvPr>
        </p:nvGraphicFramePr>
        <p:xfrm>
          <a:off x="223334" y="1206024"/>
          <a:ext cx="11745332" cy="4815840"/>
        </p:xfrm>
        <a:graphic>
          <a:graphicData uri="http://schemas.openxmlformats.org/drawingml/2006/table">
            <a:tbl>
              <a:tblPr firstRow="1" bandRow="1"/>
              <a:tblGrid>
                <a:gridCol w="3581623">
                  <a:extLst>
                    <a:ext uri="{9D8B030D-6E8A-4147-A177-3AD203B41FA5}">
                      <a16:colId xmlns:a16="http://schemas.microsoft.com/office/drawing/2014/main" val="591680162"/>
                    </a:ext>
                  </a:extLst>
                </a:gridCol>
                <a:gridCol w="4224421">
                  <a:extLst>
                    <a:ext uri="{9D8B030D-6E8A-4147-A177-3AD203B41FA5}">
                      <a16:colId xmlns:a16="http://schemas.microsoft.com/office/drawing/2014/main" val="2332472791"/>
                    </a:ext>
                  </a:extLst>
                </a:gridCol>
                <a:gridCol w="3939288">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484D51"/>
                          </a:solidFill>
                          <a:latin typeface="+mn-lt"/>
                        </a:rPr>
                        <a:t>Need to have a narrative to explain the progress of the use of flexibility services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484D51"/>
                          </a:solidFill>
                          <a:latin typeface="+mn-lt"/>
                        </a:rPr>
                        <a:t>Improve granularity and suggest to add more details (such as cost savings, technology type, time of contracting etc)</a:t>
                      </a:r>
                      <a:endParaRPr kumimoji="0" lang="en-GB" sz="1200" b="0" i="0" u="none" strike="noStrike" kern="1200" cap="none" spc="0" normalizeH="0" baseline="0" noProof="0" dirty="0">
                        <a:ln>
                          <a:noFill/>
                        </a:ln>
                        <a:solidFill>
                          <a:srgbClr val="484D51"/>
                        </a:solidFill>
                        <a:effectLst/>
                        <a:uLnTx/>
                        <a:uFillTx/>
                        <a:latin typeface="+mn-lt"/>
                        <a:ea typeface="+mn-ea"/>
                        <a:cs typeface="+mn-cs"/>
                      </a:endParaRPr>
                    </a:p>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No further iterations of the Flexibility Figures are planned for 2021.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In 2022, the license condition C31E goes into effect that mandates a requirement for the DNOs to produce detailed distribution flexibility procurement statements, which will include more detailed quantitative assessments. </a:t>
                      </a:r>
                    </a:p>
                    <a:p>
                      <a:pPr marL="0" indent="0">
                        <a:buFont typeface="Arial" panose="020B0604020202020204" pitchFamily="34" charset="0"/>
                        <a:buNone/>
                      </a:pPr>
                      <a:endParaRPr lang="en-GB" sz="1200" dirty="0"/>
                    </a:p>
                    <a:p>
                      <a:pPr marL="0" indent="0">
                        <a:buFont typeface="Arial" panose="020B0604020202020204" pitchFamily="34" charset="0"/>
                        <a:buNone/>
                      </a:pPr>
                      <a:r>
                        <a:rPr lang="en-GB" sz="1200" dirty="0"/>
                        <a:t>In light of this, the current format of the Flexibility Figures will be replaced by the requirements of C31E and ENA will consider collating this information across all DNOs to provide a UK-wide view. As part of this, ENA will also consider including a short narrative to outline progress, as suggested. Details to be confirmed in the 2021 work plan.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dirty="0"/>
                        <a:t>Support the proposed improvements to the ENA Flexibility website </a:t>
                      </a:r>
                    </a:p>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ENA has launched an improved website for Open Networks that has dedicated pages for each WS along with a list of associated documents (presented in a clear accessible fashion). ENA will incorporate the proposed improvements to provide more information about DNO flexibility tenders.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r>
                        <a:rPr lang="en-GB" sz="1200" dirty="0"/>
                        <a:t>Standardising approaches across DNOs and between DNOs and the ESO - addressing barriers to participation in flexibility markets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Alignment of DNO and ESO process has been kicked off with some of the products in 2021 [Procurement process (P2), Primacy rules (P5), Standard agreement(P4)]</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In addition to continuing our work initiated in 2021, we are considering the introduction of two new products that will further look to address barriers in flexibility markets by improving stackability of services (2022 P6) and also improve dispatch interoperability (2022 P3).</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568516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79190" y="-191803"/>
            <a:ext cx="9000000" cy="936000"/>
          </a:xfrm>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4050094635"/>
              </p:ext>
            </p:extLst>
          </p:nvPr>
        </p:nvGraphicFramePr>
        <p:xfrm>
          <a:off x="179190" y="939271"/>
          <a:ext cx="11745332" cy="3992880"/>
        </p:xfrm>
        <a:graphic>
          <a:graphicData uri="http://schemas.openxmlformats.org/drawingml/2006/table">
            <a:tbl>
              <a:tblPr firstRow="1" bandRow="1"/>
              <a:tblGrid>
                <a:gridCol w="3903022">
                  <a:extLst>
                    <a:ext uri="{9D8B030D-6E8A-4147-A177-3AD203B41FA5}">
                      <a16:colId xmlns:a16="http://schemas.microsoft.com/office/drawing/2014/main" val="591680162"/>
                    </a:ext>
                  </a:extLst>
                </a:gridCol>
                <a:gridCol w="3903022">
                  <a:extLst>
                    <a:ext uri="{9D8B030D-6E8A-4147-A177-3AD203B41FA5}">
                      <a16:colId xmlns:a16="http://schemas.microsoft.com/office/drawing/2014/main" val="2332472791"/>
                    </a:ext>
                  </a:extLst>
                </a:gridCol>
                <a:gridCol w="3939288">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r>
                        <a:rPr lang="en-GB" sz="1200" dirty="0"/>
                        <a:t>One respondent recommended that energy efficiency is given equal weight within the ENA Flexibility workstream, or that a separate workstream is established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This topic was raised with WS1A to review the inclusion in the programme. The discussion to review if and how we can incorporate energy efficiency in to the programme is ongoing . The outcome of this discussion along with the rationale of the decision will be included in response to the comments received on our high level scope document.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r h="0">
                <a:tc>
                  <a:txBody>
                    <a:bodyPr/>
                    <a:lstStyle/>
                    <a:p>
                      <a:r>
                        <a:rPr lang="en-GB" sz="1200" dirty="0"/>
                        <a:t>Need to bring more transparency in how DNOs facilitate local markets for flexibility</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The Common Evaluation Methodology (CEM) was adopted by all DNOs in April 2021 to use a common and transparent approach for assessing flexibility against traditional options. </a:t>
                      </a:r>
                    </a:p>
                    <a:p>
                      <a:endParaRPr lang="en-GB" sz="1200" dirty="0"/>
                    </a:p>
                    <a:p>
                      <a:r>
                        <a:rPr lang="en-GB" sz="1200" dirty="0"/>
                        <a:t>In 2021, we launched an “Flexibility Connections: Explainer and Q&amp;A”  which is intended  to help improve transparency around ANM enabled Flexible </a:t>
                      </a:r>
                      <a:r>
                        <a:rPr lang="en-GB" sz="1200" kern="1200" dirty="0">
                          <a:solidFill>
                            <a:schemeClr val="tx1"/>
                          </a:solidFill>
                          <a:latin typeface="+mn-lt"/>
                          <a:ea typeface="+mn-ea"/>
                          <a:cs typeface="+mn-cs"/>
                        </a:rPr>
                        <a:t>connections. This paper also </a:t>
                      </a:r>
                      <a:r>
                        <a:rPr lang="en-GB" sz="1200" dirty="0"/>
                        <a:t>helped flesh some of the nuances of the interplay between Flexible connections </a:t>
                      </a:r>
                      <a:r>
                        <a:rPr lang="en-GB" sz="1200" kern="1200" dirty="0">
                          <a:solidFill>
                            <a:schemeClr val="tx1"/>
                          </a:solidFill>
                          <a:latin typeface="+mn-lt"/>
                          <a:ea typeface="+mn-ea"/>
                          <a:cs typeface="+mn-cs"/>
                        </a:rPr>
                        <a:t>and Flexible services.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In 2022, all DNOs will be reporting against licence condition C31E that will provide further transparency.</a:t>
                      </a:r>
                    </a:p>
                    <a:p>
                      <a:endParaRPr lang="en-GB" sz="1200" dirty="0"/>
                    </a:p>
                    <a:p>
                      <a:r>
                        <a:rPr lang="en-GB" sz="1200" dirty="0"/>
                        <a:t>Additionally, we have proposed to introduce a product “Overarching common framework for flexibility services” to integrate the various aspects of flexibility into a coherent framework. It is envisioned that this product will set out a clear strategic view of further development required to mature processes across key aspects of flexibility (e.g. real time procurement, interoperability across platforms etc.) and will help to provide more transparency on progress and direction of travel.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024929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Q3</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1" y="2727730"/>
            <a:ext cx="11652633" cy="3919214"/>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Would like to see clarity over areas which are deemed out of scope for the CEM. </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We also need clarity on how Whole Systems CBA fills the gaps that are out of the CEM’s scope.</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Preference  would  be  to  see faster  implementation  (and  more non-network stakeholder engagement) around the CEM of flexibility options compared to traditional reinforcement. </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We would be happy to facilitate further discussion on this with our members.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ENA needs to ensure that processes for connecting flexible residential Low Carbon Technologies –including EV-chargers and  heat pumps – are working efficiently in preparation for mass uptake, so  that consumers remain positive about engaging in the energy market.</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424213"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Open Networks members are committed to implementing outputs and driving the benefits of recommendations. Which product or area would swift implementation of the outputs be most desirable?</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85529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19109" y="96411"/>
            <a:ext cx="9000000" cy="936000"/>
          </a:xfrm>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817211182"/>
              </p:ext>
            </p:extLst>
          </p:nvPr>
        </p:nvGraphicFramePr>
        <p:xfrm>
          <a:off x="272733" y="1203960"/>
          <a:ext cx="11530821" cy="3261360"/>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484D51"/>
                          </a:solidFill>
                          <a:effectLst/>
                          <a:uLnTx/>
                          <a:uFillTx/>
                          <a:latin typeface="+mn-lt"/>
                          <a:ea typeface="+mn-ea"/>
                          <a:cs typeface="+mn-cs"/>
                        </a:rPr>
                        <a:t>Preference would be to see faster  implementation (and  more non-network stakeholder engagement) around the CEM of  flexibility options compared to traditional reinforcement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484D51"/>
                          </a:solidFill>
                          <a:effectLst/>
                          <a:uLnTx/>
                          <a:uFillTx/>
                          <a:latin typeface="+mn-lt"/>
                          <a:ea typeface="+mn-ea"/>
                          <a:cs typeface="+mn-cs"/>
                        </a:rPr>
                        <a:t>We would be happy to facilitate further discussion on this with our members.</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The CEM product team will undertake a multi pronged stakeholder engagement over Nov-Dec 2021. We will reach out to key interested /affected parties, including those who have expressed interest through this consultation and earlier via the focus group application to set up workshops to present the key development undertaken to the CEM tool in 2021 and seek their critical inputs.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The inputs received form the workshops will be reflected in updating the tool (if applicable). </a:t>
                      </a:r>
                    </a:p>
                    <a:p>
                      <a:r>
                        <a:rPr lang="en-GB" sz="1200" dirty="0"/>
                        <a:t>The work undertaken with regards to option and carbon value will be put to public consultation in Q1 2022 .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r>
                        <a:rPr lang="en-GB" sz="1200" dirty="0"/>
                        <a:t>ENA needs to ensure that processes for connecting flexible residential Low Carbon Technologies –including EV-chargers and  heat  pumps – are  working  efficiently in  preparation for mass uptake,  so that consumers remain positive about engaging in the energy market</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Work on specific technologies such as EV and other LCTs are addressed by parallel working groups with in ENA and there are a number of initiatives being undertaken to facilitate rollout at pace. This includes digitalisation of the EV and Heat Pump connections process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We will continue working closely with the relevant working groups maintain a two way communication exchanging learning from those groups are well as feeding key learnings form Open Networks. The dependencies of such working groups will be mapped out in the 2022 work plan for transparency and clarity</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076433301"/>
      </p:ext>
    </p:extLst>
  </p:cSld>
  <p:clrMapOvr>
    <a:masterClrMapping/>
  </p:clrMapOvr>
  <p:extLst>
    <p:ext uri="{6950BFC3-D8DA-4A85-94F7-54DA5524770B}">
      <p188:commentRel xmlns:p188="http://schemas.microsoft.com/office/powerpoint/2018/8/main" r:id="rId2"/>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p:txBody>
          <a:bodyPr/>
          <a:lstStyle/>
          <a:p>
            <a:r>
              <a:rPr lang="en-US" dirty="0"/>
              <a:t>Common Evaluation Methodology</a:t>
            </a:r>
            <a:br>
              <a:rPr lang="en-US" dirty="0"/>
            </a:br>
            <a:r>
              <a:rPr lang="en-GB" sz="3200" b="0" u="none" dirty="0">
                <a:solidFill>
                  <a:srgbClr val="FFFFFF"/>
                </a:solidFill>
                <a:uFillTx/>
                <a:ea typeface="+mn-ea"/>
                <a:cs typeface="+mn-cs"/>
              </a:rPr>
              <a:t>WS1A P1</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971216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a:lstStyle/>
          <a:p>
            <a:pPr lvl="2">
              <a:spcAft>
                <a:spcPts val="600"/>
              </a:spcAft>
              <a:defRPr/>
            </a:pPr>
            <a:r>
              <a:rPr lang="en-GB" dirty="0"/>
              <a:t>Majority of respondents generally welcome Open Governance.</a:t>
            </a:r>
          </a:p>
          <a:p>
            <a:pPr lvl="2">
              <a:spcAft>
                <a:spcPts val="600"/>
              </a:spcAft>
              <a:defRPr/>
            </a:pPr>
            <a:r>
              <a:rPr lang="en-GB" dirty="0"/>
              <a:t>Lack of uptake for user forum due to: </a:t>
            </a:r>
          </a:p>
          <a:p>
            <a:pPr lvl="4">
              <a:spcAft>
                <a:spcPts val="600"/>
              </a:spcAft>
              <a:defRPr/>
            </a:pPr>
            <a:r>
              <a:rPr lang="en-GB" sz="1600" dirty="0">
                <a:solidFill>
                  <a:schemeClr val="accent1"/>
                </a:solidFill>
              </a:rPr>
              <a:t>low availability</a:t>
            </a:r>
          </a:p>
          <a:p>
            <a:pPr lvl="4">
              <a:spcAft>
                <a:spcPts val="600"/>
              </a:spcAft>
              <a:defRPr/>
            </a:pPr>
            <a:r>
              <a:rPr lang="en-GB" sz="1600" dirty="0">
                <a:solidFill>
                  <a:schemeClr val="accent1"/>
                </a:solidFill>
              </a:rPr>
              <a:t>lack of clear value to operational or commercial business processes from engaging in specific User Forums </a:t>
            </a:r>
          </a:p>
          <a:p>
            <a:pPr lvl="4">
              <a:spcAft>
                <a:spcPts val="600"/>
              </a:spcAft>
              <a:defRPr/>
            </a:pPr>
            <a:r>
              <a:rPr lang="en-GB" sz="1600" dirty="0">
                <a:solidFill>
                  <a:schemeClr val="accent1"/>
                </a:solidFill>
              </a:rPr>
              <a:t>high entry requirements  </a:t>
            </a:r>
          </a:p>
          <a:p>
            <a:pPr lvl="2">
              <a:spcAft>
                <a:spcPts val="600"/>
              </a:spcAft>
              <a:defRPr/>
            </a:pPr>
            <a:r>
              <a:rPr lang="en-GB" dirty="0"/>
              <a:t>Few respondents expressed the need for clarity on how the Whole Systems CBA fills the gaps that DNOs say are out of the CEM’s scope.</a:t>
            </a:r>
          </a:p>
          <a:p>
            <a:pPr lvl="2">
              <a:spcAft>
                <a:spcPts val="600"/>
              </a:spcAft>
              <a:defRPr/>
            </a:pPr>
            <a:r>
              <a:rPr lang="en-GB" dirty="0"/>
              <a:t>CEM should include attributing a cost or benefit to impacts on third parties.</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04597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Q4</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230741" y="2353572"/>
            <a:ext cx="11353102" cy="3528338"/>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dirty="0">
                <a:solidFill>
                  <a:srgbClr val="484D51"/>
                </a:solidFill>
              </a:rPr>
              <a:t>B</a:t>
            </a:r>
            <a:r>
              <a:rPr kumimoji="0" lang="en-GB" b="0" i="0" u="none" strike="noStrike" kern="1200" cap="none" spc="0" normalizeH="0" baseline="0" noProof="0" dirty="0" err="1">
                <a:ln>
                  <a:noFill/>
                </a:ln>
                <a:solidFill>
                  <a:srgbClr val="484D51"/>
                </a:solidFill>
                <a:effectLst/>
                <a:uLnTx/>
                <a:uFillTx/>
                <a:ea typeface="+mn-ea"/>
                <a:cs typeface="+mn-cs"/>
              </a:rPr>
              <a:t>oth</a:t>
            </a:r>
            <a:r>
              <a:rPr kumimoji="0" lang="en-GB" b="0" i="0" u="none" strike="noStrike" kern="1200" cap="none" spc="0" normalizeH="0" baseline="0" noProof="0" dirty="0">
                <a:ln>
                  <a:noFill/>
                </a:ln>
                <a:solidFill>
                  <a:srgbClr val="484D51"/>
                </a:solidFill>
                <a:effectLst/>
                <a:uLnTx/>
                <a:uFillTx/>
                <a:ea typeface="+mn-ea"/>
                <a:cs typeface="+mn-cs"/>
              </a:rPr>
              <a:t> the pandemic and </a:t>
            </a:r>
            <a:r>
              <a:rPr lang="en-GB" dirty="0">
                <a:solidFill>
                  <a:srgbClr val="484D51"/>
                </a:solidFill>
              </a:rPr>
              <a:t>the </a:t>
            </a:r>
            <a:r>
              <a:rPr kumimoji="0" lang="en-GB" b="0" i="0" u="none" strike="noStrike" kern="1200" cap="none" spc="0" normalizeH="0" baseline="0" noProof="0" dirty="0">
                <a:ln>
                  <a:noFill/>
                </a:ln>
                <a:solidFill>
                  <a:srgbClr val="484D51"/>
                </a:solidFill>
                <a:effectLst/>
                <a:uLnTx/>
                <a:uFillTx/>
                <a:ea typeface="+mn-ea"/>
                <a:cs typeface="+mn-cs"/>
              </a:rPr>
              <a:t>large number of industry consultations since June</a:t>
            </a:r>
            <a:r>
              <a:rPr lang="en-GB" dirty="0">
                <a:solidFill>
                  <a:srgbClr val="484D51"/>
                </a:solidFill>
              </a:rPr>
              <a:t> have </a:t>
            </a:r>
            <a:r>
              <a:rPr kumimoji="0" lang="en-GB" b="0" i="0" u="none" strike="noStrike" kern="1200" cap="none" spc="0" normalizeH="0" baseline="0" noProof="0" dirty="0">
                <a:ln>
                  <a:noFill/>
                </a:ln>
                <a:solidFill>
                  <a:srgbClr val="484D51"/>
                </a:solidFill>
                <a:effectLst/>
                <a:uLnTx/>
                <a:uFillTx/>
                <a:ea typeface="+mn-ea"/>
                <a:cs typeface="+mn-cs"/>
              </a:rPr>
              <a:t>reduced the ability for stakeholders to be able to participate in further industry consultations or consider future-focused market developments.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484D51"/>
                </a:solidFill>
                <a:effectLst/>
                <a:uLnTx/>
                <a:uFillTx/>
                <a:ea typeface="+mn-ea"/>
                <a:cs typeface="+mn-cs"/>
              </a:rPr>
              <a:t>The published commitment and ‘qualifications’ required from members of the forum was deemed by some members to be excessive.</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484D51"/>
                </a:solidFill>
                <a:effectLst/>
                <a:uLnTx/>
                <a:uFillTx/>
                <a:ea typeface="+mn-ea"/>
                <a:cs typeface="+mn-cs"/>
              </a:rPr>
              <a:t>The only way to increase engagement and interest in the User Forum is to clearly explain and  communicate the risks and opportunities to flexibility providers, as opposed to promoting the tool as a DNO focused product.</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484D51"/>
                </a:solidFill>
                <a:effectLst/>
                <a:uLnTx/>
                <a:uFillTx/>
                <a:ea typeface="+mn-ea"/>
                <a:cs typeface="+mn-cs"/>
              </a:rPr>
              <a:t>Addressing this issue by creating a less stringent approach would increase participation.</a:t>
            </a:r>
            <a:endParaRPr kumimoji="0" lang="en-GB" b="0" i="0" u="none" strike="noStrike" kern="1200" cap="none" spc="0" normalizeH="0" baseline="0" noProof="0" dirty="0">
              <a:ln>
                <a:noFill/>
              </a:ln>
              <a:solidFill>
                <a:prstClr val="black"/>
              </a:solidFill>
              <a:effectLst/>
              <a:uLnTx/>
              <a:uFillTx/>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720000" y="1399465"/>
            <a:ext cx="9564823" cy="954107"/>
          </a:xfrm>
          <a:prstGeom prst="rect">
            <a:avLst/>
          </a:prstGeom>
          <a:noFill/>
        </p:spPr>
        <p:txBody>
          <a:bodyPr wrap="square">
            <a:spAutoFit/>
          </a:bodyPr>
          <a:lstStyle/>
          <a:p>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What factors do you believe have led to the lack of response to the call to join the User Forum for the CEM this year?</a:t>
            </a:r>
          </a:p>
          <a:p>
            <a:endParaRPr lang="en-GB" b="1" dirty="0"/>
          </a:p>
        </p:txBody>
      </p:sp>
    </p:spTree>
    <p:extLst>
      <p:ext uri="{BB962C8B-B14F-4D97-AF65-F5344CB8AC3E}">
        <p14:creationId xmlns:p14="http://schemas.microsoft.com/office/powerpoint/2010/main" val="3654406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Q5</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0" y="3182891"/>
            <a:ext cx="12128166" cy="2841996"/>
          </a:xfrm>
          <a:prstGeom prst="rect">
            <a:avLst/>
          </a:prstGeom>
          <a:noFill/>
        </p:spPr>
        <p:txBody>
          <a:bodyPr wrap="square" rtlCol="0">
            <a:spAutoFit/>
          </a:bodyPr>
          <a:lstStyle/>
          <a:p>
            <a:pPr marL="800100" lvl="1" indent="-342900">
              <a:lnSpc>
                <a:spcPct val="110000"/>
              </a:lnSpc>
              <a:spcAft>
                <a:spcPts val="600"/>
              </a:spcAft>
              <a:buFont typeface="Arial" panose="020B0604020202020204" pitchFamily="34" charset="0"/>
              <a:buChar char="•"/>
              <a:defRPr/>
            </a:pPr>
            <a:r>
              <a:rPr lang="en-GB" dirty="0">
                <a:solidFill>
                  <a:srgbClr val="484D51"/>
                </a:solidFill>
              </a:rPr>
              <a:t>There was no consensus on the best approach for stakeholders to contribute to the development of key products.</a:t>
            </a:r>
          </a:p>
          <a:p>
            <a:pPr marL="800100" lvl="1" indent="-342900">
              <a:lnSpc>
                <a:spcPct val="110000"/>
              </a:lnSpc>
              <a:spcAft>
                <a:spcPts val="600"/>
              </a:spcAft>
              <a:buFont typeface="Arial" panose="020B0604020202020204" pitchFamily="34" charset="0"/>
              <a:buChar char="•"/>
              <a:defRPr/>
            </a:pPr>
            <a:r>
              <a:rPr lang="en-GB" dirty="0">
                <a:solidFill>
                  <a:srgbClr val="484D51"/>
                </a:solidFill>
              </a:rPr>
              <a:t>Majority of the stakeholders believe organisations cannot currently be certain of committing to the time required to focus groups, and running more open focus groups or ‘show &amp; listen’ sessions/webinars, supplemented by formal consultation would be more efficient. </a:t>
            </a:r>
          </a:p>
          <a:p>
            <a:pPr marL="800100" lvl="1" indent="-342900">
              <a:lnSpc>
                <a:spcPct val="110000"/>
              </a:lnSpc>
              <a:spcAft>
                <a:spcPts val="600"/>
              </a:spcAft>
              <a:buFont typeface="Arial" panose="020B0604020202020204" pitchFamily="34" charset="0"/>
              <a:buChar char="•"/>
              <a:defRPr/>
            </a:pPr>
            <a:r>
              <a:rPr lang="en-GB" dirty="0">
                <a:solidFill>
                  <a:srgbClr val="484D51"/>
                </a:solidFill>
              </a:rPr>
              <a:t>Some of the stakeholders believe an Open Networks rep to present to their members would be the best approach.</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424213" cy="1261884"/>
          </a:xfrm>
          <a:prstGeom prst="rect">
            <a:avLst/>
          </a:prstGeom>
          <a:noFill/>
        </p:spPr>
        <p:txBody>
          <a:bodyPr wrap="square">
            <a:spAutoFit/>
          </a:bodyPr>
          <a:lstStyle/>
          <a:p>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We are keen to understand whether our model of Open </a:t>
            </a:r>
            <a:r>
              <a:rPr lang="en-US" sz="1900" b="1" dirty="0">
                <a:solidFill>
                  <a:srgbClr val="00598E"/>
                </a:solidFill>
                <a:latin typeface="Arial" panose="020B0604020202020204"/>
              </a:rPr>
              <a:t>G</a:t>
            </a:r>
            <a:r>
              <a:rPr kumimoji="0" lang="en-US" sz="1900" b="1" i="0" u="none" strike="noStrike" kern="1200" cap="none" spc="0" normalizeH="0" baseline="0" noProof="0" dirty="0" err="1">
                <a:ln>
                  <a:noFill/>
                </a:ln>
                <a:solidFill>
                  <a:srgbClr val="00598E"/>
                </a:solidFill>
                <a:effectLst/>
                <a:uLnTx/>
                <a:uFillTx/>
                <a:latin typeface="Arial" panose="020B0604020202020204"/>
                <a:ea typeface="+mn-ea"/>
                <a:cs typeface="+mn-cs"/>
              </a:rPr>
              <a:t>overnance</a:t>
            </a: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 for the User Forum was a factor in the lack of response, do you believe that a User Forum approach would be useful to consider for progressing key products next year or are there alternative approaches that we should consider? </a:t>
            </a:r>
            <a:endParaRPr lang="en-GB" b="1" dirty="0"/>
          </a:p>
        </p:txBody>
      </p:sp>
    </p:spTree>
    <p:extLst>
      <p:ext uri="{BB962C8B-B14F-4D97-AF65-F5344CB8AC3E}">
        <p14:creationId xmlns:p14="http://schemas.microsoft.com/office/powerpoint/2010/main" val="3326984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069943252"/>
              </p:ext>
            </p:extLst>
          </p:nvPr>
        </p:nvGraphicFramePr>
        <p:xfrm>
          <a:off x="272733" y="1404257"/>
          <a:ext cx="11530821" cy="3627120"/>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r>
                        <a:rPr lang="en-GB" sz="1200" dirty="0"/>
                        <a:t>Both the pandemic and a large number of industry consultations since June have reduced the ability for stakeholders to be able to participate in further industry consultations or consider future-focused market developments.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This was useful information, since the response was lower then last year. We reached out to stakeholders who had not responded this year. They echoed similar concerns for not responding to the consultation.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WS5 (communication and Engagement) team  will review inputs from several stakeholders to develop the most effective/efficient approach to organise consultations to maximise stakeholder responses.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1663131974"/>
                  </a:ext>
                </a:extLst>
              </a:tr>
              <a:tr h="0">
                <a:tc>
                  <a:txBody>
                    <a:bodyPr/>
                    <a:lstStyle/>
                    <a:p>
                      <a:r>
                        <a:rPr lang="en-GB" sz="1200" dirty="0"/>
                        <a:t>Majority of the stakeholders organisations cannot currently be certain of committing to the time required to focus groups, and running more open focus groups or ‘show &amp; listen; sessions/webinars, supplemented by formal consultation would be more efficient. </a:t>
                      </a:r>
                    </a:p>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In 2022, we will be setting up a challenge group and a dissemination forum that will enable stakeholders to participate and provide input in ways that suit them. </a:t>
                      </a:r>
                    </a:p>
                    <a:p>
                      <a:pPr marL="171450" indent="-171450">
                        <a:buFont typeface="Arial" panose="020B0604020202020204" pitchFamily="34" charset="0"/>
                        <a:buChar char="•"/>
                      </a:pPr>
                      <a:r>
                        <a:rPr lang="en-GB" sz="1200" dirty="0"/>
                        <a:t>The Challenge Group gives interested stakeholders a bigger voice in the programme and the opportunity to shape the direction of the programme</a:t>
                      </a:r>
                    </a:p>
                    <a:p>
                      <a:pPr marL="171450" indent="-171450">
                        <a:buFont typeface="Arial" panose="020B0604020202020204" pitchFamily="34" charset="0"/>
                        <a:buChar char="•"/>
                      </a:pPr>
                      <a:r>
                        <a:rPr lang="en-GB" sz="1200" dirty="0"/>
                        <a:t>A wider dissemination forum will be open to public and will meet once every 3 months.</a:t>
                      </a:r>
                    </a:p>
                    <a:p>
                      <a:endParaRPr lang="en-GB" sz="1200" dirty="0"/>
                    </a:p>
                    <a:p>
                      <a:r>
                        <a:rPr lang="en-GB" sz="1200" dirty="0"/>
                        <a:t>Taking this feedback onboard, where input is required, we will run targeted focus groups with stakeholders to facilitate this as much as possible.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6986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3F02B14-8102-4AA5-A59A-255D8127AE42}"/>
              </a:ext>
            </a:extLst>
          </p:cNvPr>
          <p:cNvSpPr>
            <a:spLocks noGrp="1"/>
          </p:cNvSpPr>
          <p:nvPr>
            <p:ph type="title"/>
          </p:nvPr>
        </p:nvSpPr>
        <p:spPr/>
        <p:txBody>
          <a:bodyPr/>
          <a:lstStyle/>
          <a:p>
            <a:r>
              <a:rPr lang="en-GB" dirty="0"/>
              <a:t>Background</a:t>
            </a:r>
          </a:p>
        </p:txBody>
      </p:sp>
      <p:sp>
        <p:nvSpPr>
          <p:cNvPr id="7" name="Content Placeholder 6">
            <a:extLst>
              <a:ext uri="{FF2B5EF4-FFF2-40B4-BE49-F238E27FC236}">
                <a16:creationId xmlns:a16="http://schemas.microsoft.com/office/drawing/2014/main" id="{C4FAFCB8-15FA-417B-9331-54F2D3B22642}"/>
              </a:ext>
            </a:extLst>
          </p:cNvPr>
          <p:cNvSpPr>
            <a:spLocks noGrp="1"/>
          </p:cNvSpPr>
          <p:nvPr>
            <p:ph idx="1"/>
          </p:nvPr>
        </p:nvSpPr>
        <p:spPr>
          <a:xfrm>
            <a:off x="554223" y="1448999"/>
            <a:ext cx="11083554" cy="4401385"/>
          </a:xfrm>
        </p:spPr>
        <p:txBody>
          <a:bodyPr/>
          <a:lstStyle/>
          <a:p>
            <a:r>
              <a:rPr lang="en-GB" b="0" dirty="0">
                <a:solidFill>
                  <a:schemeClr val="tx1"/>
                </a:solidFill>
              </a:rPr>
              <a:t>ENA Open Networks undertook the following consultations to seek views from stakeholders on developments to date under the Flexibility Services workstream:</a:t>
            </a:r>
          </a:p>
          <a:p>
            <a:endParaRPr lang="en-GB" b="0" dirty="0">
              <a:solidFill>
                <a:schemeClr val="tx1"/>
              </a:solidFill>
            </a:endParaRPr>
          </a:p>
          <a:p>
            <a:pPr marL="342900" indent="-342900">
              <a:buFont typeface="Arial" panose="020B0604020202020204" pitchFamily="34" charset="0"/>
              <a:buChar char="•"/>
            </a:pPr>
            <a:r>
              <a:rPr lang="en-GB" b="0" dirty="0">
                <a:solidFill>
                  <a:schemeClr val="tx1"/>
                </a:solidFill>
                <a:hlinkClick r:id="rId2"/>
              </a:rPr>
              <a:t>Flexibility consultation (Jul – Sep) </a:t>
            </a:r>
            <a:endParaRPr lang="en-GB" b="0" dirty="0">
              <a:solidFill>
                <a:schemeClr val="tx1"/>
              </a:solidFill>
            </a:endParaRPr>
          </a:p>
          <a:p>
            <a:pPr marL="342900" indent="-342900">
              <a:buFont typeface="Arial" panose="020B0604020202020204" pitchFamily="34" charset="0"/>
              <a:buChar char="•"/>
            </a:pPr>
            <a:r>
              <a:rPr lang="en-GB" b="0" dirty="0">
                <a:solidFill>
                  <a:schemeClr val="tx1"/>
                </a:solidFill>
                <a:hlinkClick r:id="rId3"/>
              </a:rPr>
              <a:t>Standard Agreement consultation (Aug – Oct) </a:t>
            </a:r>
            <a:endParaRPr lang="en-GB" b="0" dirty="0">
              <a:solidFill>
                <a:schemeClr val="tx1"/>
              </a:solidFill>
            </a:endParaRPr>
          </a:p>
          <a:p>
            <a:endParaRPr lang="en-GB" b="0" dirty="0">
              <a:solidFill>
                <a:schemeClr val="tx1"/>
              </a:solidFill>
            </a:endParaRPr>
          </a:p>
          <a:p>
            <a:r>
              <a:rPr lang="en-GB" b="0" dirty="0">
                <a:solidFill>
                  <a:schemeClr val="tx1"/>
                </a:solidFill>
              </a:rPr>
              <a:t>This slide pack summarises the responses that were received both consultations and outlines how the Open Networks project is taking the feedback forward this year. Additionally, it also outlines how the project will consider this feedback further in developing the final work plan for next year. </a:t>
            </a:r>
          </a:p>
          <a:p>
            <a:r>
              <a:rPr lang="en-GB" b="0" dirty="0">
                <a:solidFill>
                  <a:schemeClr val="tx1"/>
                </a:solidFill>
              </a:rPr>
              <a:t>It is to be noted that as a precursor to the final work plan, the project has recently consulted on the high-level scope for next year. The responses from the high-level scope consultation and the flexibility consultations above will be used to inform the final work plan that will be launched in January 2022. </a:t>
            </a:r>
          </a:p>
        </p:txBody>
      </p:sp>
      <p:sp>
        <p:nvSpPr>
          <p:cNvPr id="4" name="Slide Number Placeholder 3">
            <a:extLst>
              <a:ext uri="{FF2B5EF4-FFF2-40B4-BE49-F238E27FC236}">
                <a16:creationId xmlns:a16="http://schemas.microsoft.com/office/drawing/2014/main" id="{2A64CAC4-2F34-4F72-854A-0E076E232C6A}"/>
              </a:ext>
            </a:extLst>
          </p:cNvPr>
          <p:cNvSpPr>
            <a:spLocks noGrp="1"/>
          </p:cNvSpPr>
          <p:nvPr>
            <p:ph type="sldNum" sz="quarter" idx="12"/>
          </p:nvPr>
        </p:nvSpPr>
        <p:spPr/>
        <p:txBody>
          <a:bodyPr/>
          <a:lstStyle/>
          <a:p>
            <a:fld id="{98FF217E-B86F-EA42-9607-BE163228A213}" type="slidenum">
              <a:rPr lang="en-GB" smtClean="0"/>
              <a:t>2</a:t>
            </a:fld>
            <a:endParaRPr lang="en-GB"/>
          </a:p>
        </p:txBody>
      </p:sp>
    </p:spTree>
    <p:extLst>
      <p:ext uri="{BB962C8B-B14F-4D97-AF65-F5344CB8AC3E}">
        <p14:creationId xmlns:p14="http://schemas.microsoft.com/office/powerpoint/2010/main" val="730164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324212220"/>
              </p:ext>
            </p:extLst>
          </p:nvPr>
        </p:nvGraphicFramePr>
        <p:xfrm>
          <a:off x="272733" y="1404257"/>
          <a:ext cx="11530821" cy="2895600"/>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Few respondents expressed the need for clarity on how the Whole Systems CBA fills the gaps that DNOs say are out of the CEM’s scope.</a:t>
                      </a:r>
                    </a:p>
                    <a:p>
                      <a:endParaRPr lang="en-GB" sz="1600" dirty="0">
                        <a:solidFill>
                          <a:schemeClr val="tx1"/>
                        </a:solidFil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This has been noted and will be considered as a product element for 2022. The product will seek to clarify the CEM interaction with various other tools and methodologies (including the WS4 Whole System CBA framework) and how these fit into the overall Network Options Assessment processes; with a view to identify alignment opportunities in the short term, medium and longer term.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CEM should include attributing a cost or benefit to impacts on third parties.</a:t>
                      </a:r>
                    </a:p>
                    <a:p>
                      <a:endParaRPr lang="en-GB" sz="1600" dirty="0">
                        <a:solidFill>
                          <a:schemeClr val="tx1"/>
                        </a:solidFill>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The CEM and Tool is designed to evaluate only the DNO’s costs and benefits across a range of intervention options; whereas the Whole System CBA is designed to evaluate the total costs and benefits for a range of parties across a range of interventions.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In 2022, as a part of the product deliverables we propose to publish a paper clarifying the use of both CEM and WS CBA detailing their similarities and differences.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3404339924"/>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56669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p:txBody>
          <a:bodyPr/>
          <a:lstStyle/>
          <a:p>
            <a:r>
              <a:rPr lang="en-US" dirty="0"/>
              <a:t>Procurement Processes</a:t>
            </a:r>
            <a:br>
              <a:rPr lang="en-US" dirty="0"/>
            </a:br>
            <a:r>
              <a:rPr lang="en-GB" sz="3200" b="0" u="none" dirty="0">
                <a:solidFill>
                  <a:srgbClr val="FFFFFF"/>
                </a:solidFill>
                <a:uFillTx/>
                <a:ea typeface="+mn-ea"/>
                <a:cs typeface="+mn-cs"/>
              </a:rPr>
              <a:t>WS1A P2</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1710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a:lstStyle/>
          <a:p>
            <a:pPr lvl="2">
              <a:spcAft>
                <a:spcPts val="600"/>
              </a:spcAft>
              <a:defRPr/>
            </a:pPr>
            <a:r>
              <a:rPr lang="en-GB" dirty="0"/>
              <a:t>General agreement of P2 findings that concurrent or alignment of timelines would not be of particular benefit to FSPs.</a:t>
            </a:r>
          </a:p>
          <a:p>
            <a:pPr lvl="2">
              <a:spcAft>
                <a:spcPts val="600"/>
              </a:spcAft>
              <a:defRPr/>
            </a:pPr>
            <a:r>
              <a:rPr lang="en-GB" dirty="0"/>
              <a:t>Welcome the innovation trials and move toward real-time procurement.</a:t>
            </a:r>
          </a:p>
          <a:p>
            <a:pPr lvl="2">
              <a:spcAft>
                <a:spcPts val="600"/>
              </a:spcAft>
              <a:defRPr/>
            </a:pPr>
            <a:r>
              <a:rPr lang="en-GB" dirty="0"/>
              <a:t>Pre-qualification and standardisation should be consistent across ESO and DNO activities.</a:t>
            </a:r>
          </a:p>
          <a:p>
            <a:pPr lvl="2">
              <a:spcAft>
                <a:spcPts val="600"/>
              </a:spcAft>
              <a:defRPr/>
            </a:pPr>
            <a:r>
              <a:rPr lang="en-GB" dirty="0"/>
              <a:t>Agreeing more visibility of activities would be beneficial.</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09833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Q6</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9630" y="2471580"/>
            <a:ext cx="10413506" cy="1906356"/>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Priority to move to real-time procurement.</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Prefer to have more standardised pre-qualification across DNOs.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Alignment should be focused more on key requirements, testing, data requests and technical specifications.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Again, more focus on aligning and standardising applications valid for all markets. </a:t>
            </a:r>
          </a:p>
        </p:txBody>
      </p:sp>
      <p:sp>
        <p:nvSpPr>
          <p:cNvPr id="7" name="TextBox 6">
            <a:extLst>
              <a:ext uri="{FF2B5EF4-FFF2-40B4-BE49-F238E27FC236}">
                <a16:creationId xmlns:a16="http://schemas.microsoft.com/office/drawing/2014/main" id="{F2B87A06-9BF0-4E7B-842B-C95B9A18CECD}"/>
              </a:ext>
            </a:extLst>
          </p:cNvPr>
          <p:cNvSpPr txBox="1"/>
          <p:nvPr/>
        </p:nvSpPr>
        <p:spPr>
          <a:xfrm>
            <a:off x="506587" y="1412665"/>
            <a:ext cx="11296967" cy="155427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agree with the P2 team’s findings regarding the alignment of DNO and ESO timescales? Please provide your rationale and any supporting evidence that we can use to inform our approach, particularly in short – medium timescales (now – start of ED2)?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2705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Q7</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0" y="2321752"/>
            <a:ext cx="11652633" cy="2800447"/>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More visibility and transparency of development of services, e.g. Cross-over points between Whole System solutions interaction with WS1A.</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More visibility of requirements and standardisation of pre-qualification questionnaires.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u="none" strike="noStrike" kern="1200" cap="none" spc="0" normalizeH="0" baseline="0" noProof="0" dirty="0">
                <a:ln>
                  <a:noFill/>
                </a:ln>
                <a:solidFill>
                  <a:srgbClr val="484D51"/>
                </a:solidFill>
                <a:effectLst/>
                <a:uLnTx/>
                <a:uFillTx/>
                <a:latin typeface="Arial" panose="020B0604020202020204"/>
                <a:ea typeface="+mn-ea"/>
                <a:cs typeface="+mn-cs"/>
              </a:rPr>
              <a:t>“We do not believe full alignment between DNO and ESO processes is possible given procurement functions are in separate corporate entities.”</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424213" cy="3847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How could we further evolve alignment of procurement processes in future?</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91953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Q8</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0" y="2881044"/>
            <a:ext cx="11652633" cy="2401876"/>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1" u="none" strike="noStrike" kern="1200" cap="none" spc="0" normalizeH="0" baseline="0" noProof="0" dirty="0">
                <a:ln>
                  <a:noFill/>
                </a:ln>
                <a:solidFill>
                  <a:srgbClr val="484D51"/>
                </a:solidFill>
                <a:effectLst/>
                <a:uLnTx/>
                <a:uFillTx/>
                <a:latin typeface="Arial" panose="020B0604020202020204"/>
                <a:ea typeface="+mn-ea"/>
                <a:cs typeface="+mn-cs"/>
              </a:rPr>
              <a:t>“..supports the proposal to introduce a single webpage on the ENAs website collating all flexibility procurement</a:t>
            </a: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All other respondents are in agreement that improved visibility of upcoming procurement activities will be of direct benefit to the flexible service providers.</a:t>
            </a: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424213"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agree that the proposed improvements to visibility of requirements will be of direct benefit to your sector of the industry, if so, please share your rationale and how you would utilise this information? Do you have thoughts on how we can improve visibility further? </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13376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 </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567626608"/>
              </p:ext>
            </p:extLst>
          </p:nvPr>
        </p:nvGraphicFramePr>
        <p:xfrm>
          <a:off x="272734" y="1569720"/>
          <a:ext cx="11530821" cy="2255520"/>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r>
                        <a:rPr lang="en-GB" sz="1200" dirty="0"/>
                        <a:t>Useful to move towards real-time procurement for DNOs.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Continue to work closely with the T.E.F consortium to understand progress with real-time procurement trials.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We propose to evaluate and review output from the real-time trials and understand whether convergence of timelines would be of value.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dirty="0"/>
                        <a:t>Standardisation and alignment of procurement applications for all markets would provide greater benefit.</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Noted. Standardised pre-qualification has been identified and proposed in scope for WS1A P2 for 2022.</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r>
                        <a:rPr lang="en-GB" sz="1200" dirty="0"/>
                        <a:t>Improve visibility of upcoming procurement activities will be of direct benefit to FSPs.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Work with ENA and stakeholders to improve information on webpages and signposting requirements.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Will continue to work closely with stakeholders to understand what further improvements can be made.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53843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Principles to Review Legacy ANM Contracts</a:t>
            </a:r>
            <a:br>
              <a:rPr lang="en-US" dirty="0"/>
            </a:br>
            <a:r>
              <a:rPr lang="en-GB" sz="3200" b="0" u="none" dirty="0">
                <a:solidFill>
                  <a:srgbClr val="FFFFFF"/>
                </a:solidFill>
                <a:uFillTx/>
                <a:ea typeface="+mn-ea"/>
                <a:cs typeface="+mn-cs"/>
              </a:rPr>
              <a:t>WS1A P3</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712879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a:lstStyle/>
          <a:p>
            <a:pPr marL="269875" lvl="1" indent="-258763">
              <a:lnSpc>
                <a:spcPct val="110000"/>
              </a:lnSpc>
              <a:spcBef>
                <a:spcPts val="0"/>
              </a:spcBef>
              <a:spcAft>
                <a:spcPts val="600"/>
              </a:spcAft>
              <a:buClrTx/>
              <a:buFont typeface="Arial" panose="020B0604020202020204" pitchFamily="34" charset="0"/>
              <a:buChar char="•"/>
              <a:defRPr/>
            </a:pPr>
            <a:r>
              <a:rPr lang="en-GB" dirty="0">
                <a:solidFill>
                  <a:srgbClr val="484D51"/>
                </a:solidFill>
                <a:latin typeface="Arial" panose="020B0604020202020204"/>
              </a:rPr>
              <a:t>All supportive of the Flexible Connection (ANM) exit route (using the G99 Form) and the need for communication.</a:t>
            </a:r>
          </a:p>
          <a:p>
            <a:pPr marL="528637" lvl="2">
              <a:lnSpc>
                <a:spcPct val="110000"/>
              </a:lnSpc>
              <a:spcBef>
                <a:spcPts val="0"/>
              </a:spcBef>
              <a:spcAft>
                <a:spcPts val="600"/>
              </a:spcAft>
              <a:buClrTx/>
              <a:defRPr/>
            </a:pPr>
            <a:r>
              <a:rPr lang="en-GB" dirty="0">
                <a:solidFill>
                  <a:srgbClr val="484D51"/>
                </a:solidFill>
                <a:latin typeface="Arial" panose="020B0604020202020204"/>
              </a:rPr>
              <a:t>However: several reported that whilst the G99 form is standardised the DNO processes  and approach to using it are not and this is an issue.</a:t>
            </a:r>
          </a:p>
          <a:p>
            <a:pPr marL="269875" lvl="1" indent="-258763">
              <a:lnSpc>
                <a:spcPct val="110000"/>
              </a:lnSpc>
              <a:spcBef>
                <a:spcPts val="0"/>
              </a:spcBef>
              <a:spcAft>
                <a:spcPts val="600"/>
              </a:spcAft>
              <a:buClrTx/>
              <a:buFont typeface="Arial" panose="020B0604020202020204" pitchFamily="34" charset="0"/>
              <a:buChar char="•"/>
              <a:defRPr/>
            </a:pPr>
            <a:r>
              <a:rPr lang="en-GB" dirty="0">
                <a:solidFill>
                  <a:srgbClr val="484D51"/>
                </a:solidFill>
                <a:latin typeface="Arial" panose="020B0604020202020204"/>
              </a:rPr>
              <a:t>Need to ensure more coordination / links to Ofgem’s A&amp;FLC SCR.</a:t>
            </a:r>
          </a:p>
          <a:p>
            <a:pPr marL="269875" lvl="1" indent="-258763">
              <a:lnSpc>
                <a:spcPct val="110000"/>
              </a:lnSpc>
              <a:spcBef>
                <a:spcPts val="0"/>
              </a:spcBef>
              <a:spcAft>
                <a:spcPts val="600"/>
              </a:spcAft>
              <a:buClrTx/>
              <a:buFont typeface="Arial" panose="020B0604020202020204" pitchFamily="34" charset="0"/>
              <a:buChar char="•"/>
              <a:defRPr/>
            </a:pPr>
            <a:r>
              <a:rPr lang="en-GB" dirty="0">
                <a:solidFill>
                  <a:srgbClr val="484D51"/>
                </a:solidFill>
                <a:latin typeface="Arial" panose="020B0604020202020204"/>
              </a:rPr>
              <a:t>Generally agreement with findings of the P3 Report and next steps although mixed support for the two-phase connection contract.</a:t>
            </a:r>
          </a:p>
          <a:p>
            <a:pPr marL="269875" lvl="1" indent="-258763">
              <a:lnSpc>
                <a:spcPct val="110000"/>
              </a:lnSpc>
              <a:spcBef>
                <a:spcPts val="0"/>
              </a:spcBef>
              <a:spcAft>
                <a:spcPts val="600"/>
              </a:spcAft>
              <a:buClrTx/>
              <a:buFont typeface="Arial" panose="020B0604020202020204" pitchFamily="34" charset="0"/>
              <a:buChar char="•"/>
              <a:defRPr/>
            </a:pPr>
            <a:r>
              <a:rPr lang="en-GB" dirty="0">
                <a:solidFill>
                  <a:srgbClr val="484D51"/>
                </a:solidFill>
                <a:latin typeface="Arial" panose="020B0604020202020204"/>
              </a:rPr>
              <a:t>Several (different) suggestions to time limit constraints on Flexible Connections (ANM).</a:t>
            </a:r>
          </a:p>
          <a:p>
            <a:pPr marL="269875" lvl="1" indent="-258763">
              <a:lnSpc>
                <a:spcPct val="110000"/>
              </a:lnSpc>
              <a:spcBef>
                <a:spcPts val="0"/>
              </a:spcBef>
              <a:spcAft>
                <a:spcPts val="600"/>
              </a:spcAft>
              <a:buClrTx/>
              <a:buFont typeface="Arial" panose="020B0604020202020204" pitchFamily="34" charset="0"/>
              <a:buChar char="•"/>
              <a:defRPr/>
            </a:pPr>
            <a:r>
              <a:rPr lang="en-GB" dirty="0">
                <a:solidFill>
                  <a:srgbClr val="484D51"/>
                </a:solidFill>
                <a:latin typeface="Arial" panose="020B0604020202020204"/>
              </a:rPr>
              <a:t>One response is anticipating set of principles to review FC(ANM) Legacy Contracts; however this has been refocused to align more with A&amp;FLC SCR minded to decision. </a:t>
            </a:r>
          </a:p>
          <a:p>
            <a:pPr marL="11112" lvl="1">
              <a:lnSpc>
                <a:spcPct val="110000"/>
              </a:lnSpc>
              <a:spcBef>
                <a:spcPts val="0"/>
              </a:spcBef>
              <a:spcAft>
                <a:spcPts val="600"/>
              </a:spcAft>
              <a:buClrTx/>
              <a:defRPr/>
            </a:pPr>
            <a:endParaRPr lang="en-GB" dirty="0">
              <a:solidFill>
                <a:srgbClr val="484D51"/>
              </a:solidFill>
            </a:endParaRP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05978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a:xfrm>
            <a:off x="493300" y="280409"/>
            <a:ext cx="9000000" cy="677108"/>
          </a:xfrm>
        </p:spPr>
        <p:txBody>
          <a:bodyPr anchor="t"/>
          <a:lstStyle/>
          <a:p>
            <a:r>
              <a:rPr lang="en-US" dirty="0"/>
              <a:t>Responses to Q9</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493300" y="1122512"/>
            <a:ext cx="11296967" cy="677108"/>
          </a:xfrm>
          <a:prstGeom prst="rect">
            <a:avLst/>
          </a:prstGeom>
          <a:solidFill>
            <a:schemeClr val="bg1"/>
          </a:solid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agree that there is an exit route, using the current G99 approach, for existing FC(ANM) customers who want access to firm(er) connections?  If not, what do you see as the barriers?</a:t>
            </a:r>
          </a:p>
        </p:txBody>
      </p:sp>
      <p:sp>
        <p:nvSpPr>
          <p:cNvPr id="8" name="TextBox 7">
            <a:extLst>
              <a:ext uri="{FF2B5EF4-FFF2-40B4-BE49-F238E27FC236}">
                <a16:creationId xmlns:a16="http://schemas.microsoft.com/office/drawing/2014/main" id="{E5984E4E-9B43-1944-91FF-29F6DA0C61C4}"/>
              </a:ext>
            </a:extLst>
          </p:cNvPr>
          <p:cNvSpPr txBox="1"/>
          <p:nvPr/>
        </p:nvSpPr>
        <p:spPr>
          <a:xfrm>
            <a:off x="493299" y="2063535"/>
            <a:ext cx="11080392" cy="3435299"/>
          </a:xfrm>
          <a:prstGeom prst="rect">
            <a:avLst/>
          </a:prstGeom>
          <a:noFill/>
          <a:ln>
            <a:noFill/>
          </a:ln>
        </p:spPr>
        <p:txBody>
          <a:bodyPr wrap="square" rtlCol="0">
            <a:spAutoFit/>
          </a:bodyPr>
          <a:lstStyle/>
          <a:p>
            <a:pPr marL="357188" lvl="1" indent="-222250">
              <a:lnSpc>
                <a:spcPct val="110000"/>
              </a:lnSpc>
              <a:spcAft>
                <a:spcPts val="600"/>
              </a:spcAft>
              <a:buFont typeface="Arial" panose="020B0604020202020204" pitchFamily="34" charset="0"/>
              <a:buChar char="•"/>
              <a:defRPr/>
            </a:pPr>
            <a:r>
              <a:rPr lang="en-GB" sz="1600" dirty="0">
                <a:solidFill>
                  <a:srgbClr val="484D51"/>
                </a:solidFill>
              </a:rPr>
              <a:t>Generally agree: but exit routes / process  need to be aligned with the A&amp;FLC SCR.</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G99 forms not applied consistently across DNOs/ processes that apply it differ by DNO making it confusing and complex.</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Generally agree with approach because they have generic concerns with in perpetuity contracts and the asymmetry of information (DNO v customer).  </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Want to the communications re: the Exit Option / process to provide transparency on cost implications for the customer; and be clear on the potential to reduce costs if wait until the A&amp;FLC SCR proposals are implemented.</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Remove open ended connection contracts; replace with time restricted contracts, based on reinforcement timescales / availability of Flex. Services. If DNOs fail to meet timescales then customer rewarded for the flexibility provided.  However, customers should be still be able to choose a long term non-firm connection contract.</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Dislike term “Flexible Connection” as its only flexible for the DNO. Should be a Curtailed Connection.</a:t>
            </a:r>
          </a:p>
        </p:txBody>
      </p:sp>
    </p:spTree>
    <p:extLst>
      <p:ext uri="{BB962C8B-B14F-4D97-AF65-F5344CB8AC3E}">
        <p14:creationId xmlns:p14="http://schemas.microsoft.com/office/powerpoint/2010/main" val="326877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300123" y="1355694"/>
            <a:ext cx="11083554" cy="4965176"/>
          </a:xfrm>
        </p:spPr>
        <p:txBody>
          <a:bodyPr/>
          <a:lstStyle/>
          <a:p>
            <a:pPr marL="742950" lvl="1" indent="-285750">
              <a:spcAft>
                <a:spcPts val="600"/>
              </a:spcAft>
              <a:buClr>
                <a:schemeClr val="accent4"/>
              </a:buClr>
              <a:buFont typeface="Arial" panose="020B0604020202020204" pitchFamily="34" charset="0"/>
              <a:buChar char="•"/>
              <a:defRPr/>
            </a:pPr>
            <a:r>
              <a:rPr lang="en-GB" sz="1800" dirty="0"/>
              <a:t>Majority of respondents were generally supportive of the topics being covered and the high-level objectives set out in each product.</a:t>
            </a:r>
          </a:p>
          <a:p>
            <a:pPr marL="742950" lvl="1" indent="-285750">
              <a:spcAft>
                <a:spcPts val="600"/>
              </a:spcAft>
              <a:buClr>
                <a:schemeClr val="accent4"/>
              </a:buClr>
              <a:buFont typeface="Arial" panose="020B0604020202020204" pitchFamily="34" charset="0"/>
              <a:buChar char="•"/>
              <a:defRPr/>
            </a:pPr>
            <a:r>
              <a:rPr lang="en-GB" sz="1800" dirty="0"/>
              <a:t>Majority of respondents were aware of the Flex Figures published on the ENA website and found it useful.</a:t>
            </a:r>
          </a:p>
          <a:p>
            <a:pPr marL="1268412" lvl="3" indent="-285750">
              <a:spcBef>
                <a:spcPts val="0"/>
              </a:spcBef>
              <a:spcAft>
                <a:spcPts val="600"/>
              </a:spcAft>
              <a:defRPr/>
            </a:pPr>
            <a:r>
              <a:rPr lang="en-GB" sz="1600" dirty="0"/>
              <a:t>Suggested improvements through inclusion of additional details (such as cost savings, technology type, time of contracting etc)</a:t>
            </a:r>
          </a:p>
          <a:p>
            <a:pPr marL="742950" lvl="1" indent="-285750">
              <a:spcAft>
                <a:spcPts val="600"/>
              </a:spcAft>
              <a:buClr>
                <a:schemeClr val="accent4"/>
              </a:buClr>
              <a:buFont typeface="Arial" panose="020B0604020202020204" pitchFamily="34" charset="0"/>
              <a:buChar char="•"/>
              <a:defRPr/>
            </a:pPr>
            <a:r>
              <a:rPr lang="en-GB" sz="1800" dirty="0"/>
              <a:t>Majority of respondents generally welcome work on Open Governance; lack of uptake for user forum was mostly attributed to:</a:t>
            </a:r>
          </a:p>
          <a:p>
            <a:pPr marL="1268412" lvl="3" indent="-285750">
              <a:lnSpc>
                <a:spcPct val="100000"/>
              </a:lnSpc>
              <a:spcBef>
                <a:spcPts val="0"/>
              </a:spcBef>
              <a:defRPr/>
            </a:pPr>
            <a:r>
              <a:rPr lang="en-GB" sz="1600" dirty="0"/>
              <a:t>Low availability of resources/ limited capacity</a:t>
            </a:r>
          </a:p>
          <a:p>
            <a:pPr marL="1268412" lvl="3" indent="-285750">
              <a:lnSpc>
                <a:spcPct val="100000"/>
              </a:lnSpc>
              <a:spcBef>
                <a:spcPts val="0"/>
              </a:spcBef>
              <a:defRPr/>
            </a:pPr>
            <a:r>
              <a:rPr lang="en-GB" sz="1600" dirty="0"/>
              <a:t>Lack of clear value to operational or commercial business processes from engaging</a:t>
            </a:r>
          </a:p>
          <a:p>
            <a:pPr marL="1268412" lvl="3" indent="-285750">
              <a:lnSpc>
                <a:spcPct val="100000"/>
              </a:lnSpc>
              <a:spcBef>
                <a:spcPts val="0"/>
              </a:spcBef>
              <a:defRPr/>
            </a:pPr>
            <a:r>
              <a:rPr lang="en-GB" sz="1600" dirty="0"/>
              <a:t>High entry requirements  </a:t>
            </a:r>
          </a:p>
          <a:p>
            <a:pPr marL="742950" lvl="1" indent="-285750">
              <a:lnSpc>
                <a:spcPct val="100000"/>
              </a:lnSpc>
              <a:spcBef>
                <a:spcPts val="0"/>
              </a:spcBef>
              <a:buFont typeface="Arial" panose="020B0604020202020204" pitchFamily="34" charset="0"/>
              <a:buChar char="•"/>
              <a:defRPr/>
            </a:pPr>
            <a:endParaRPr lang="en-GB" sz="1800" dirty="0"/>
          </a:p>
          <a:p>
            <a:pPr marL="742950" lvl="1" indent="-285750">
              <a:spcAft>
                <a:spcPts val="600"/>
              </a:spcAft>
              <a:buClr>
                <a:schemeClr val="accent4"/>
              </a:buClr>
              <a:buFont typeface="Arial" panose="020B0604020202020204" pitchFamily="34" charset="0"/>
              <a:buChar char="•"/>
              <a:defRPr/>
            </a:pPr>
            <a:r>
              <a:rPr lang="en-GB" sz="1800" dirty="0"/>
              <a:t>Some respondents noted a need for a joined-up overview of flexibility market framework. </a:t>
            </a:r>
          </a:p>
          <a:p>
            <a:endParaRPr lang="en-GB" dirty="0"/>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GB" sz="1600" b="0" i="0" u="none" strike="noStrike" kern="1200" cap="none" spc="0" normalizeH="0" baseline="0" noProof="0" dirty="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82138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a:xfrm>
            <a:off x="497578" y="279660"/>
            <a:ext cx="9000000" cy="533071"/>
          </a:xfrm>
        </p:spPr>
        <p:txBody>
          <a:bodyPr anchor="t"/>
          <a:lstStyle/>
          <a:p>
            <a:r>
              <a:rPr lang="en-US" dirty="0"/>
              <a:t>Responses to Q10</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a:xfrm>
            <a:off x="10591103" y="6354204"/>
            <a:ext cx="1125954" cy="3600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30</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383893" y="740712"/>
            <a:ext cx="11424213" cy="677108"/>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agree with the findings of the Product 3 report and if so, which area(s) are of most interest going forward?</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
        <p:nvSpPr>
          <p:cNvPr id="11" name="TextBox 10">
            <a:extLst>
              <a:ext uri="{FF2B5EF4-FFF2-40B4-BE49-F238E27FC236}">
                <a16:creationId xmlns:a16="http://schemas.microsoft.com/office/drawing/2014/main" id="{8A91BF54-A336-0849-82F3-B67ED9020CDA}"/>
              </a:ext>
            </a:extLst>
          </p:cNvPr>
          <p:cNvSpPr txBox="1"/>
          <p:nvPr/>
        </p:nvSpPr>
        <p:spPr>
          <a:xfrm>
            <a:off x="497578" y="1431479"/>
            <a:ext cx="11573727" cy="5311903"/>
          </a:xfrm>
          <a:prstGeom prst="rect">
            <a:avLst/>
          </a:prstGeom>
          <a:noFill/>
          <a:ln>
            <a:noFill/>
          </a:ln>
        </p:spPr>
        <p:txBody>
          <a:bodyPr wrap="square" rtlCol="0">
            <a:spAutoFit/>
          </a:bodyPr>
          <a:lstStyle/>
          <a:p>
            <a:pPr marL="306388" lvl="1" indent="-171450">
              <a:lnSpc>
                <a:spcPct val="110000"/>
              </a:lnSpc>
              <a:spcAft>
                <a:spcPts val="600"/>
              </a:spcAft>
              <a:buFont typeface="Arial" panose="020B0604020202020204" pitchFamily="34" charset="0"/>
              <a:buChar char="•"/>
              <a:defRPr/>
            </a:pPr>
            <a:r>
              <a:rPr lang="en-GB" sz="1600" b="1" dirty="0">
                <a:solidFill>
                  <a:srgbClr val="484D51"/>
                </a:solidFill>
              </a:rPr>
              <a:t>Majority of stakeholders </a:t>
            </a:r>
            <a:r>
              <a:rPr lang="en-GB" sz="1600" dirty="0">
                <a:solidFill>
                  <a:srgbClr val="484D51"/>
                </a:solidFill>
              </a:rPr>
              <a:t>support the deliverables identified esp. those made more pertinent by Ofgem’s A&amp;FLC minded-to-decision. ONP to be fully coordinated / aligned with the Ofgem’s intended approach.</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Generally supportive but customers have had issues with the G99 process and want to see it streamlined.</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Most support two-stage connection offer as non-firm connections could be used as a temporary measure to facilitate quicker connection to the network whilst the DNO increases network capacity (via flexibility procurement or reinforcement.) although these should be time limited and consistent.</a:t>
            </a:r>
          </a:p>
          <a:p>
            <a:pPr marL="846138" lvl="4" indent="-266700">
              <a:lnSpc>
                <a:spcPts val="2200"/>
              </a:lnSpc>
              <a:spcBef>
                <a:spcPts val="400"/>
              </a:spcBef>
              <a:spcAft>
                <a:spcPts val="600"/>
              </a:spcAft>
              <a:buClr>
                <a:schemeClr val="accent4"/>
              </a:buClr>
              <a:buFont typeface="System Font Regular"/>
              <a:buChar char="–"/>
              <a:defRPr/>
            </a:pPr>
            <a:r>
              <a:rPr lang="en-GB" sz="1600" dirty="0">
                <a:solidFill>
                  <a:schemeClr val="accent1"/>
                </a:solidFill>
              </a:rPr>
              <a:t>One stakeholder believes a two-stage connection offer does not enable discovery of true value of the flexibility; plus  maintains asymmetric bilateral negotiations.</a:t>
            </a:r>
          </a:p>
          <a:p>
            <a:pPr marL="285750" lvl="1" indent="-285750">
              <a:lnSpc>
                <a:spcPct val="110000"/>
              </a:lnSpc>
              <a:spcAft>
                <a:spcPts val="600"/>
              </a:spcAft>
              <a:buFont typeface="Arial" panose="020B0604020202020204" pitchFamily="34" charset="0"/>
              <a:buChar char="•"/>
              <a:defRPr/>
            </a:pPr>
            <a:r>
              <a:rPr lang="en-GB" sz="1600" dirty="0">
                <a:solidFill>
                  <a:srgbClr val="484D51"/>
                </a:solidFill>
              </a:rPr>
              <a:t>DNOs should avoid market-splitting Integration of different approaches to managing constraints: DNO flex tender products and ANM contracts are managing constraints. </a:t>
            </a:r>
          </a:p>
          <a:p>
            <a:pPr marL="357188" lvl="1" indent="-222250">
              <a:lnSpc>
                <a:spcPct val="110000"/>
              </a:lnSpc>
              <a:spcAft>
                <a:spcPts val="600"/>
              </a:spcAft>
              <a:buFont typeface="Arial" panose="020B0604020202020204" pitchFamily="34" charset="0"/>
              <a:buChar char="•"/>
              <a:defRPr/>
            </a:pPr>
            <a:r>
              <a:rPr lang="en-GB" sz="1600" dirty="0">
                <a:solidFill>
                  <a:srgbClr val="484D51"/>
                </a:solidFill>
              </a:rPr>
              <a:t>Suggest introducing a “declining budget” of curtailable hours through the ANM schemes, building on the budgeted hours that will be introduced for non-firm connections through the Access reforms. Curtailment “over budget” to be procured from flexibility tenders so over time more curtailment would be addressed by flexibility tenders.</a:t>
            </a:r>
          </a:p>
          <a:p>
            <a:pPr marL="285750" indent="-285750">
              <a:lnSpc>
                <a:spcPct val="110000"/>
              </a:lnSpc>
              <a:spcAft>
                <a:spcPts val="600"/>
              </a:spcAft>
              <a:buFont typeface="Arial" panose="020B0604020202020204" pitchFamily="34" charset="0"/>
              <a:buChar char="•"/>
              <a:defRPr/>
            </a:pPr>
            <a:r>
              <a:rPr lang="en-GB" sz="1600" dirty="0">
                <a:solidFill>
                  <a:srgbClr val="484D51"/>
                </a:solidFill>
              </a:rPr>
              <a:t>One stakeholder has reservations about flexible connections, even on a time limited basis as that will impact the formation and value of flexibility markets.</a:t>
            </a:r>
          </a:p>
          <a:p>
            <a:pPr marL="357188" lvl="1" indent="-222250">
              <a:lnSpc>
                <a:spcPct val="110000"/>
              </a:lnSpc>
              <a:spcAft>
                <a:spcPts val="600"/>
              </a:spcAft>
              <a:buFont typeface="Arial" panose="020B0604020202020204" pitchFamily="34" charset="0"/>
              <a:buChar char="•"/>
              <a:defRPr/>
            </a:pPr>
            <a:endParaRPr lang="en-GB" sz="1200" dirty="0">
              <a:solidFill>
                <a:srgbClr val="484D51"/>
              </a:solidFill>
            </a:endParaRPr>
          </a:p>
          <a:p>
            <a:pPr marL="357188" lvl="1" indent="-222250">
              <a:lnSpc>
                <a:spcPct val="110000"/>
              </a:lnSpc>
              <a:spcAft>
                <a:spcPts val="600"/>
              </a:spcAft>
              <a:buFont typeface="Arial" panose="020B0604020202020204" pitchFamily="34" charset="0"/>
              <a:buChar char="•"/>
              <a:defRPr/>
            </a:pPr>
            <a:endParaRPr lang="en-GB" sz="1200" dirty="0">
              <a:solidFill>
                <a:srgbClr val="484D51"/>
              </a:solidFill>
            </a:endParaRPr>
          </a:p>
        </p:txBody>
      </p:sp>
    </p:spTree>
    <p:extLst>
      <p:ext uri="{BB962C8B-B14F-4D97-AF65-F5344CB8AC3E}">
        <p14:creationId xmlns:p14="http://schemas.microsoft.com/office/powerpoint/2010/main" val="1959687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720000" y="288000"/>
            <a:ext cx="9000000" cy="465762"/>
          </a:xfrm>
        </p:spPr>
        <p:txBody>
          <a:bodyPr anchor="t"/>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39200259"/>
              </p:ext>
            </p:extLst>
          </p:nvPr>
        </p:nvGraphicFramePr>
        <p:xfrm>
          <a:off x="272733" y="891136"/>
          <a:ext cx="11530821" cy="4815840"/>
        </p:xfrm>
        <a:graphic>
          <a:graphicData uri="http://schemas.openxmlformats.org/drawingml/2006/table">
            <a:tbl>
              <a:tblPr firstRow="1" bandRow="1"/>
              <a:tblGrid>
                <a:gridCol w="4299267">
                  <a:extLst>
                    <a:ext uri="{9D8B030D-6E8A-4147-A177-3AD203B41FA5}">
                      <a16:colId xmlns:a16="http://schemas.microsoft.com/office/drawing/2014/main" val="591680162"/>
                    </a:ext>
                  </a:extLst>
                </a:gridCol>
                <a:gridCol w="3693695">
                  <a:extLst>
                    <a:ext uri="{9D8B030D-6E8A-4147-A177-3AD203B41FA5}">
                      <a16:colId xmlns:a16="http://schemas.microsoft.com/office/drawing/2014/main" val="2332472791"/>
                    </a:ext>
                  </a:extLst>
                </a:gridCol>
                <a:gridCol w="3537859">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r>
                        <a:rPr lang="en-GB" sz="1200" b="0" dirty="0"/>
                        <a:t>Coordinate / align activity with A&amp;FLC SCR</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Conversations with Ofgem and ENA Regs Team underway</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Coordinated approach will be implemented to avoid duplication of effort and make sure activity sits with the team best placed to deliver solution.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dirty="0"/>
                        <a:t>Proactive signposting of exit (G99 form) options is supported but…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Plans to complete this by Dec 2021</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20491581"/>
                  </a:ext>
                </a:extLst>
              </a:tr>
              <a:tr h="0">
                <a:tc>
                  <a:txBody>
                    <a:bodyPr/>
                    <a:lstStyle/>
                    <a:p>
                      <a:r>
                        <a:rPr lang="en-GB" sz="1200" b="0" dirty="0"/>
                        <a:t>DNO processes using G99 are not standardised and create issues.  Cost transparency required, incl potential benefits of delaying connection exit (SCR).</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We recognise the processes around the G99 form are not consistent.  We also appreciate that the Ofgem A&amp;FLC SCR may require changes to connection agreements from 4/2023.  Both requirements are being discussed within the ONP and ENA to identify where the activity best sits.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Identify and implement changes to connection agreements before 4/2023 to meet the needs of the Access &amp; FLC SCR decision. In parallel, incorporate standardisation to address the consistency issues identified.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Most stakeholders supports 2-phase connection with one exception.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Two-phase connections generally supported but with one stakeholder expressing reservations. Ofgem’s SCR activity also identifies this as a potential solution and activity be taken forward with the appropriate team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Coordinated approach will be implemented to avoid duplication of effort and make sure activity sits with the team best placed to deliver solution.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r h="0">
                <a:tc>
                  <a:txBody>
                    <a:bodyPr/>
                    <a:lstStyle/>
                    <a:p>
                      <a:r>
                        <a:rPr lang="en-GB" sz="1200" b="0" dirty="0"/>
                        <a:t>One stakeholder – expecting legacy FC(ANM) contract review to go ahead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Decision taken, with ON SG and Focus Group support, to align more with A&amp;FLC SCR minded to decision.  Resources to focus on standardising future connection agreements to meet the A&amp;FLC SCR needs and include transition arrangements for FC(ANM) legacy contracts.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Coordinated approach will be implemented to avoid duplication of effort and make sure activity sits with the team best placed to deliver solution.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3404339924"/>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05453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Primacy Rules for Service Conflicts</a:t>
            </a:r>
            <a:br>
              <a:rPr lang="en-US" dirty="0"/>
            </a:br>
            <a:r>
              <a:rPr lang="en-GB" sz="3200" b="0" u="none" dirty="0">
                <a:solidFill>
                  <a:srgbClr val="FFFFFF"/>
                </a:solidFill>
                <a:uFillTx/>
                <a:ea typeface="+mn-ea"/>
                <a:cs typeface="+mn-cs"/>
              </a:rPr>
              <a:t>WS1A P5</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32</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59587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a:lstStyle/>
          <a:p>
            <a:pPr lvl="2">
              <a:spcAft>
                <a:spcPts val="600"/>
              </a:spcAft>
              <a:defRPr/>
            </a:pPr>
            <a:r>
              <a:rPr lang="en-GB" dirty="0"/>
              <a:t>No further projects to review as part of the product.</a:t>
            </a:r>
          </a:p>
          <a:p>
            <a:pPr lvl="2">
              <a:spcAft>
                <a:spcPts val="600"/>
              </a:spcAft>
              <a:defRPr/>
            </a:pPr>
            <a:r>
              <a:rPr lang="en-GB" dirty="0"/>
              <a:t>Some questions about the scope and breadth of the product. These should be clarified in the upcoming report due at the end of November.</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69479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Q11</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34</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430840" y="2759023"/>
            <a:ext cx="10413506" cy="2177519"/>
          </a:xfrm>
          <a:prstGeom prst="rect">
            <a:avLst/>
          </a:prstGeom>
          <a:noFill/>
        </p:spPr>
        <p:txBody>
          <a:bodyPr wrap="square" rtlCol="0">
            <a:spAutoFit/>
          </a:bodyPr>
          <a:lstStyle/>
          <a:p>
            <a:pPr marL="266700" marR="0" lvl="2" indent="-258763" fontAlgn="auto">
              <a:lnSpc>
                <a:spcPts val="2200"/>
              </a:lnSpc>
              <a:spcBef>
                <a:spcPts val="400"/>
              </a:spcBef>
              <a:spcAft>
                <a:spcPts val="600"/>
              </a:spcAft>
              <a:buClr>
                <a:schemeClr val="accent4"/>
              </a:buClr>
              <a:buSzTx/>
              <a:buFont typeface="Arial" panose="020B0604020202020204" pitchFamily="34" charset="0"/>
              <a:buChar char="•"/>
              <a:defRPr/>
            </a:pPr>
            <a:r>
              <a:rPr lang="en-GB" sz="1900" dirty="0"/>
              <a:t>Most respondents did not answer this question specifically.</a:t>
            </a:r>
          </a:p>
          <a:p>
            <a:pPr marL="266700" marR="0" lvl="2" indent="-258763" fontAlgn="auto">
              <a:lnSpc>
                <a:spcPts val="2200"/>
              </a:lnSpc>
              <a:spcBef>
                <a:spcPts val="400"/>
              </a:spcBef>
              <a:spcAft>
                <a:spcPts val="600"/>
              </a:spcAft>
              <a:buClr>
                <a:schemeClr val="accent4"/>
              </a:buClr>
              <a:buSzTx/>
              <a:buFont typeface="Arial" panose="020B0604020202020204" pitchFamily="34" charset="0"/>
              <a:buChar char="•"/>
              <a:defRPr/>
            </a:pPr>
            <a:r>
              <a:rPr lang="en-GB" sz="1900" dirty="0"/>
              <a:t>Where they did, they generally confirmed that there were no other relevant projects.</a:t>
            </a:r>
          </a:p>
          <a:p>
            <a:pPr marL="266700" marR="0" lvl="2" indent="-258763" fontAlgn="auto">
              <a:lnSpc>
                <a:spcPts val="2200"/>
              </a:lnSpc>
              <a:spcBef>
                <a:spcPts val="400"/>
              </a:spcBef>
              <a:spcAft>
                <a:spcPts val="600"/>
              </a:spcAft>
              <a:buClr>
                <a:schemeClr val="accent4"/>
              </a:buClr>
              <a:buSzTx/>
              <a:buFont typeface="Arial" panose="020B0604020202020204" pitchFamily="34" charset="0"/>
              <a:buChar char="•"/>
              <a:defRPr/>
            </a:pPr>
            <a:r>
              <a:rPr lang="en-GB" sz="1900" dirty="0"/>
              <a:t>One respondent provided feedback on the wider product.</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Are there any particular projects/reports we should be considering as part of our initial review of work carried out on Primacy to date? This could include international examples.</a:t>
            </a:r>
          </a:p>
        </p:txBody>
      </p:sp>
    </p:spTree>
    <p:extLst>
      <p:ext uri="{BB962C8B-B14F-4D97-AF65-F5344CB8AC3E}">
        <p14:creationId xmlns:p14="http://schemas.microsoft.com/office/powerpoint/2010/main" val="707810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71360" y="0"/>
            <a:ext cx="9000000" cy="936000"/>
          </a:xfrm>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960436484"/>
              </p:ext>
            </p:extLst>
          </p:nvPr>
        </p:nvGraphicFramePr>
        <p:xfrm>
          <a:off x="272733" y="1134291"/>
          <a:ext cx="11530821" cy="4841718"/>
        </p:xfrm>
        <a:graphic>
          <a:graphicData uri="http://schemas.openxmlformats.org/drawingml/2006/table">
            <a:tbl>
              <a:tblPr firstRow="1" bandRow="1"/>
              <a:tblGrid>
                <a:gridCol w="4562156">
                  <a:extLst>
                    <a:ext uri="{9D8B030D-6E8A-4147-A177-3AD203B41FA5}">
                      <a16:colId xmlns:a16="http://schemas.microsoft.com/office/drawing/2014/main" val="591680162"/>
                    </a:ext>
                  </a:extLst>
                </a:gridCol>
                <a:gridCol w="5052060">
                  <a:extLst>
                    <a:ext uri="{9D8B030D-6E8A-4147-A177-3AD203B41FA5}">
                      <a16:colId xmlns:a16="http://schemas.microsoft.com/office/drawing/2014/main" val="2332472791"/>
                    </a:ext>
                  </a:extLst>
                </a:gridCol>
                <a:gridCol w="1916605">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algn="l" fontAlgn="b"/>
                      <a:r>
                        <a:rPr lang="en-GB" sz="1200" b="0" i="0" u="none" strike="noStrike" dirty="0">
                          <a:solidFill>
                            <a:srgbClr val="000000"/>
                          </a:solidFill>
                          <a:effectLst/>
                          <a:latin typeface="+mn-lt"/>
                        </a:rPr>
                        <a:t>We are concerned about the lack of clear scope and definition of this product. We would like to see a more explicit description and scale of the problem this product is trying to address. This could include a list of identified conflicts between DNO and ESO products, a list of products and services these primacy rules would apply to, as well as current regulatory and market pre-requisites for the implementation of these primacy rules.</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algn="l" fontAlgn="b"/>
                      <a:r>
                        <a:rPr lang="en-GB" sz="1200" b="0" i="0" u="none" strike="noStrike" dirty="0">
                          <a:solidFill>
                            <a:srgbClr val="000000"/>
                          </a:solidFill>
                          <a:effectLst/>
                          <a:latin typeface="+mn-lt"/>
                        </a:rPr>
                        <a:t>The product is currently developing a list of the relevant Primacy use cases . We are also defining a set of criteria that will be used to reduce the number of use cases and provide an initial view of those that are of highest priority (using a scoring approach based on the agreed set of criteria). This will then help to shape the upcoming deliverables of the product, with a focus on tackling the higher priority Use Cases and Scenarios first. The list of prioritised use cases will be published in 2021</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latin typeface="+mn-lt"/>
                          <a:cs typeface="Calibri" panose="020F0502020204030204" pitchFamily="34" charset="0"/>
                        </a:rPr>
                        <a:t>Continue</a:t>
                      </a:r>
                      <a:r>
                        <a:rPr lang="en-GB" sz="1200" baseline="0" dirty="0">
                          <a:latin typeface="+mn-lt"/>
                          <a:cs typeface="Calibri" panose="020F0502020204030204" pitchFamily="34" charset="0"/>
                        </a:rPr>
                        <a:t> to review the use cases to prioritise the next set of rules.</a:t>
                      </a:r>
                      <a:endParaRPr lang="en-GB" sz="1200" dirty="0">
                        <a:latin typeface="+mn-lt"/>
                        <a:cs typeface="Calibri" panose="020F050202020403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mn-lt"/>
                        </a:rPr>
                        <a:t>Primacy rules may artificially dictate the dynamics of the market and dispatch patterns of flexible assets, instead of responding to genuine system needs and signals. </a:t>
                      </a:r>
                    </a:p>
                    <a:p>
                      <a:pPr marL="171450" indent="-171450" algn="l" fontAlgn="b">
                        <a:buFont typeface="Arial" panose="020B0604020202020204" pitchFamily="34" charset="0"/>
                        <a:buChar char="•"/>
                      </a:pPr>
                      <a:r>
                        <a:rPr lang="en-GB" sz="1200" b="0" i="0" u="none" strike="noStrike" dirty="0">
                          <a:solidFill>
                            <a:srgbClr val="000000"/>
                          </a:solidFill>
                          <a:effectLst/>
                          <a:latin typeface="+mn-lt"/>
                        </a:rPr>
                        <a:t>we believe there is a risk that these primacy rules may create a distortion to what would, otherwise, be a fully market and system-led dispatch and utilisation.</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pPr algn="l" fontAlgn="b"/>
                      <a:r>
                        <a:rPr lang="en-GB" sz="1200" b="0" i="0" u="none" strike="noStrike" dirty="0">
                          <a:solidFill>
                            <a:srgbClr val="000000"/>
                          </a:solidFill>
                          <a:effectLst/>
                          <a:latin typeface="+mn-lt"/>
                        </a:rPr>
                        <a:t>Furthermore, we are currently developing Primacy Principles to help guide the rules that will be created later in the product. One of these emerging principles is the need to facilitate market competition. These are currently being refined by the product team and the Primacy Focus Group. These Principles will be published in 2021</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latin typeface="+mn-lt"/>
                          <a:cs typeface="Calibri" panose="020F0502020204030204" pitchFamily="34" charset="0"/>
                        </a:rPr>
                        <a:t>Apply the agreed principle</a:t>
                      </a:r>
                      <a:r>
                        <a:rPr lang="en-GB" sz="1200" baseline="0" dirty="0">
                          <a:latin typeface="+mn-lt"/>
                          <a:cs typeface="Calibri" panose="020F0502020204030204" pitchFamily="34" charset="0"/>
                        </a:rPr>
                        <a:t> to the Primacy rules being developed</a:t>
                      </a:r>
                      <a:endParaRPr lang="en-GB" sz="1200" dirty="0">
                        <a:latin typeface="+mn-lt"/>
                        <a:cs typeface="Calibri" panose="020F050202020403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pPr algn="l" fontAlgn="b"/>
                      <a:r>
                        <a:rPr lang="en-GB" sz="1200" b="0" i="0" u="none" strike="noStrike" dirty="0">
                          <a:solidFill>
                            <a:srgbClr val="000000"/>
                          </a:solidFill>
                          <a:effectLst/>
                          <a:latin typeface="+mn-lt"/>
                        </a:rPr>
                        <a:t>With regards to high-level principles, key consideration should be given to real-time information availability and optionality and choice for participants. Flexibility providers should be able to assess the value of their services and optimise their participation in the most economically efficient way.</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algn="l" fontAlgn="b"/>
                      <a:r>
                        <a:rPr lang="en-GB" sz="1200" b="0" i="0" u="none" strike="noStrike" dirty="0">
                          <a:solidFill>
                            <a:srgbClr val="000000"/>
                          </a:solidFill>
                          <a:effectLst/>
                          <a:latin typeface="+mn-lt"/>
                        </a:rPr>
                        <a:t>The product team recognises that there is a need to ensure that appropriate information is available to flexibility providers in order to offer their services. </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latin typeface="+mn-lt"/>
                          <a:cs typeface="Calibri" panose="020F0502020204030204" pitchFamily="34" charset="0"/>
                        </a:rPr>
                        <a:t>This topic has been identified to be developed under WS1B - P7 as proposed in the 2022 high level scope document.</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r h="0">
                <a:tc>
                  <a:txBody>
                    <a:bodyPr/>
                    <a:lstStyle/>
                    <a:p>
                      <a:pPr algn="l" fontAlgn="b"/>
                      <a:r>
                        <a:rPr lang="en-GB" sz="1200" b="0" i="0" u="none" strike="noStrike" dirty="0">
                          <a:solidFill>
                            <a:srgbClr val="000000"/>
                          </a:solidFill>
                          <a:effectLst/>
                          <a:latin typeface="+mn-lt"/>
                        </a:rPr>
                        <a:t>Additionally, a clear and consistent market framework needs to be developed, with clearly defined roles, responsibilities and control structures.</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pPr algn="l" fontAlgn="b"/>
                      <a:r>
                        <a:rPr lang="en-GB" sz="1200" b="0" i="0" u="none" strike="noStrike" dirty="0">
                          <a:solidFill>
                            <a:srgbClr val="000000"/>
                          </a:solidFill>
                          <a:effectLst/>
                          <a:latin typeface="+mn-lt"/>
                        </a:rPr>
                        <a:t>The Primacy Rules will be developed in an open and transparent way, with stakeholder feedback at the heart of this process. As part of the product we will also develop a forward looking governance framework with appropriate mechanisms to ensure they evolve to meet changing scenarios, as required.</a:t>
                      </a:r>
                    </a:p>
                  </a:txBody>
                  <a:tcPr marL="8626" marR="8626" marT="8626"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latin typeface="+mn-lt"/>
                          <a:cs typeface="Calibri" panose="020F0502020204030204" pitchFamily="34" charset="0"/>
                        </a:rPr>
                        <a:t>Start to develop</a:t>
                      </a:r>
                      <a:r>
                        <a:rPr lang="en-GB" sz="1200" baseline="0" dirty="0">
                          <a:latin typeface="+mn-lt"/>
                          <a:cs typeface="Calibri" panose="020F0502020204030204" pitchFamily="34" charset="0"/>
                        </a:rPr>
                        <a:t> the governance framework</a:t>
                      </a:r>
                      <a:endParaRPr lang="en-GB" sz="1200" dirty="0">
                        <a:latin typeface="+mn-lt"/>
                        <a:cs typeface="Calibri" panose="020F0502020204030204" pitchFamily="34" charset="0"/>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35</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78263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Non-DSO Services</a:t>
            </a:r>
            <a:br>
              <a:rPr lang="en-US" dirty="0"/>
            </a:br>
            <a:r>
              <a:rPr lang="en-GB" sz="3200" b="0" u="none" dirty="0">
                <a:solidFill>
                  <a:srgbClr val="FFFFFF"/>
                </a:solidFill>
                <a:uFillTx/>
                <a:ea typeface="+mn-ea"/>
                <a:cs typeface="+mn-cs"/>
              </a:rPr>
              <a:t>WS1A P6</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36</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66037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vert="horz" lIns="0" tIns="0" rIns="0" bIns="0" rtlCol="0" anchor="t">
            <a:noAutofit/>
          </a:bodyPr>
          <a:lstStyle/>
          <a:p>
            <a:pPr marL="8255" lvl="2" indent="0">
              <a:spcAft>
                <a:spcPts val="600"/>
              </a:spcAft>
              <a:buNone/>
              <a:defRPr/>
            </a:pPr>
            <a:endParaRPr lang="en-GB" dirty="0">
              <a:cs typeface="Arial"/>
            </a:endParaRPr>
          </a:p>
          <a:p>
            <a:pPr lvl="2" indent="-258445">
              <a:spcAft>
                <a:spcPts val="600"/>
              </a:spcAft>
              <a:defRPr/>
            </a:pPr>
            <a:r>
              <a:rPr lang="en-GB" dirty="0">
                <a:cs typeface="Arial"/>
              </a:rPr>
              <a:t>Half the respondents didn’t answer this question.</a:t>
            </a:r>
          </a:p>
          <a:p>
            <a:pPr lvl="2" indent="-258445">
              <a:spcAft>
                <a:spcPts val="600"/>
              </a:spcAft>
              <a:defRPr/>
            </a:pPr>
            <a:r>
              <a:rPr lang="en-GB" dirty="0">
                <a:cs typeface="Arial"/>
              </a:rPr>
              <a:t>Most of the respondents only spoke about the trading/sharing of capacity and ignored curtailment of risk.</a:t>
            </a:r>
          </a:p>
          <a:p>
            <a:pPr lvl="2" indent="-258445">
              <a:spcAft>
                <a:spcPts val="600"/>
              </a:spcAft>
              <a:defRPr/>
            </a:pPr>
            <a:r>
              <a:rPr lang="en-GB" dirty="0">
                <a:cs typeface="Arial"/>
              </a:rPr>
              <a:t>Most of the respondents were more interested in the DNO/ESOs views on this question.</a:t>
            </a:r>
          </a:p>
          <a:p>
            <a:pPr lvl="2" indent="-258445">
              <a:spcAft>
                <a:spcPts val="600"/>
              </a:spcAft>
              <a:defRPr/>
            </a:pPr>
            <a:r>
              <a:rPr lang="en-GB" dirty="0">
                <a:cs typeface="Arial"/>
              </a:rPr>
              <a:t>General interest in seeing the results of any trials in the future.</a:t>
            </a:r>
          </a:p>
          <a:p>
            <a:pPr lvl="2" indent="-258445">
              <a:spcAft>
                <a:spcPts val="600"/>
              </a:spcAft>
              <a:defRPr/>
            </a:pPr>
            <a:r>
              <a:rPr lang="en-GB" dirty="0">
                <a:cs typeface="Arial"/>
              </a:rPr>
              <a:t>General agreement that this needs to be matured and will become more important as a topic as time goes on (i.e. facilitating peer to peer trading).</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37</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9564826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Q12-Nine received</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264094" y="2377156"/>
            <a:ext cx="11193898" cy="3962303"/>
          </a:xfrm>
          <a:prstGeom prst="rect">
            <a:avLst/>
          </a:prstGeom>
          <a:noFill/>
        </p:spPr>
        <p:txBody>
          <a:bodyPr wrap="square" lIns="91440" tIns="45720" rIns="91440" bIns="45720" rtlCol="0" anchor="t">
            <a:spAutoFit/>
          </a:bodyPr>
          <a:lstStyle/>
          <a:p>
            <a:pPr marL="266700" lvl="2" indent="-258445">
              <a:lnSpc>
                <a:spcPts val="2200"/>
              </a:lnSpc>
              <a:spcBef>
                <a:spcPts val="400"/>
              </a:spcBef>
              <a:spcAft>
                <a:spcPts val="600"/>
              </a:spcAft>
              <a:buClr>
                <a:schemeClr val="accent4"/>
              </a:buClr>
              <a:buFont typeface="Arial" panose="020B0604020202020204" pitchFamily="34" charset="0"/>
              <a:buChar char="•"/>
              <a:defRPr/>
            </a:pPr>
            <a:r>
              <a:rPr lang="en-GB" sz="1900" dirty="0">
                <a:cs typeface="Arial"/>
              </a:rPr>
              <a:t>Many stakeholders are interested in the DNOs views on barriers. Asking why two/data customers can't come to an agreement as it is? See main barriers as information provision, conflict management, DNO system study delays.</a:t>
            </a:r>
          </a:p>
          <a:p>
            <a:pPr marL="266700" lvl="2" indent="-258445">
              <a:lnSpc>
                <a:spcPts val="2200"/>
              </a:lnSpc>
              <a:spcBef>
                <a:spcPts val="400"/>
              </a:spcBef>
              <a:spcAft>
                <a:spcPts val="600"/>
              </a:spcAft>
              <a:buClr>
                <a:schemeClr val="accent4"/>
              </a:buClr>
              <a:buFont typeface="Arial" panose="020B0604020202020204" pitchFamily="34" charset="0"/>
              <a:buChar char="•"/>
              <a:defRPr/>
            </a:pPr>
            <a:r>
              <a:rPr lang="en-GB" sz="1900" dirty="0">
                <a:cs typeface="Arial"/>
              </a:rPr>
              <a:t>"Theoretically of interest and could become more important over the next few years." Say DNOs will have a better view and are interested in the DNO's view.</a:t>
            </a:r>
          </a:p>
          <a:p>
            <a:pPr marL="266700" lvl="2" indent="-258445">
              <a:lnSpc>
                <a:spcPts val="2200"/>
              </a:lnSpc>
              <a:spcBef>
                <a:spcPts val="400"/>
              </a:spcBef>
              <a:spcAft>
                <a:spcPts val="600"/>
              </a:spcAft>
              <a:buClr>
                <a:schemeClr val="accent4"/>
              </a:buClr>
              <a:buFont typeface="Arial" panose="020B0604020202020204" pitchFamily="34" charset="0"/>
              <a:buChar char="•"/>
              <a:defRPr/>
            </a:pPr>
            <a:r>
              <a:rPr lang="en-GB" sz="1900" dirty="0">
                <a:cs typeface="Arial"/>
              </a:rPr>
              <a:t>Welcome trials and stakeholder engagement to progress this topic. Recommend the "product is progressed with urgency."</a:t>
            </a:r>
          </a:p>
          <a:p>
            <a:pPr marL="266700" lvl="2" indent="-258445">
              <a:lnSpc>
                <a:spcPts val="2200"/>
              </a:lnSpc>
              <a:spcBef>
                <a:spcPts val="400"/>
              </a:spcBef>
              <a:spcAft>
                <a:spcPts val="600"/>
              </a:spcAft>
              <a:buClr>
                <a:schemeClr val="accent4"/>
              </a:buClr>
              <a:buFont typeface="Arial" panose="020B0604020202020204" pitchFamily="34" charset="0"/>
              <a:buChar char="•"/>
              <a:defRPr/>
            </a:pPr>
            <a:r>
              <a:rPr lang="en-GB" sz="1900" dirty="0">
                <a:cs typeface="Arial"/>
              </a:rPr>
              <a:t>Certain barriers need to be addressed; like lack of market signals, lack of real time system charges, and rewards for flexibility with a central control mechanism (i.e. with the DNO/ESO procuring it).</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447516" y="1462024"/>
            <a:ext cx="11296967"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Is the trading and/or sharing of capacity or curtailment risk of interest?  What do you see as the major barriers currently?</a:t>
            </a:r>
          </a:p>
        </p:txBody>
      </p:sp>
    </p:spTree>
    <p:extLst>
      <p:ext uri="{BB962C8B-B14F-4D97-AF65-F5344CB8AC3E}">
        <p14:creationId xmlns:p14="http://schemas.microsoft.com/office/powerpoint/2010/main" val="152068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Q12 -Nine received</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39</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264094" y="2139876"/>
            <a:ext cx="10413506" cy="3962303"/>
          </a:xfrm>
          <a:prstGeom prst="rect">
            <a:avLst/>
          </a:prstGeom>
          <a:noFill/>
        </p:spPr>
        <p:txBody>
          <a:bodyPr wrap="square" lIns="91440" tIns="45720" rIns="91440" bIns="45720" rtlCol="0" anchor="t">
            <a:spAutoFit/>
          </a:bodyPr>
          <a:lstStyle/>
          <a:p>
            <a:pPr marL="266700" lvl="2" indent="-258445">
              <a:lnSpc>
                <a:spcPts val="2200"/>
              </a:lnSpc>
              <a:spcBef>
                <a:spcPts val="400"/>
              </a:spcBef>
              <a:spcAft>
                <a:spcPts val="600"/>
              </a:spcAft>
              <a:buClr>
                <a:schemeClr val="accent4"/>
              </a:buClr>
              <a:buFont typeface="Arial" panose="020B0604020202020204" pitchFamily="34" charset="0"/>
              <a:buChar char="•"/>
              <a:defRPr/>
            </a:pPr>
            <a:r>
              <a:rPr lang="en-GB" sz="1900" dirty="0">
                <a:cs typeface="Arial"/>
              </a:rPr>
              <a:t>Some stakeholders were there is industry interest in seeing the trading and sharing of capacity delivered.</a:t>
            </a:r>
          </a:p>
          <a:p>
            <a:pPr marL="846138" lvl="4" indent="-266700">
              <a:lnSpc>
                <a:spcPts val="2200"/>
              </a:lnSpc>
              <a:spcBef>
                <a:spcPts val="400"/>
              </a:spcBef>
              <a:spcAft>
                <a:spcPts val="600"/>
              </a:spcAft>
              <a:buClr>
                <a:schemeClr val="accent4"/>
              </a:buClr>
              <a:buFont typeface="System Font Regular"/>
              <a:buChar char="–"/>
              <a:defRPr/>
            </a:pPr>
            <a:r>
              <a:rPr lang="en-GB" sz="1600" dirty="0">
                <a:solidFill>
                  <a:schemeClr val="accent1"/>
                </a:solidFill>
              </a:rPr>
              <a:t>Interested in curtailment risk being valued closer to real-time. Worried that this may be limited to speculative trading.</a:t>
            </a:r>
          </a:p>
          <a:p>
            <a:pPr marL="846138" lvl="4" indent="-266700">
              <a:lnSpc>
                <a:spcPts val="2200"/>
              </a:lnSpc>
              <a:spcBef>
                <a:spcPts val="400"/>
              </a:spcBef>
              <a:spcAft>
                <a:spcPts val="600"/>
              </a:spcAft>
              <a:buClr>
                <a:schemeClr val="accent4"/>
              </a:buClr>
              <a:buFont typeface="System Font Regular"/>
              <a:buChar char="–"/>
              <a:defRPr/>
            </a:pPr>
            <a:r>
              <a:rPr lang="en-GB" sz="1600" dirty="0">
                <a:solidFill>
                  <a:schemeClr val="accent1"/>
                </a:solidFill>
              </a:rPr>
              <a:t>Potential benefits need to be clearly demonstrated in order to get stakeholders engaged and committing to this workstream</a:t>
            </a:r>
          </a:p>
          <a:p>
            <a:pPr marL="266700" lvl="2" indent="-258445">
              <a:lnSpc>
                <a:spcPts val="2200"/>
              </a:lnSpc>
              <a:spcBef>
                <a:spcPts val="400"/>
              </a:spcBef>
              <a:spcAft>
                <a:spcPts val="600"/>
              </a:spcAft>
              <a:buClr>
                <a:schemeClr val="accent4"/>
              </a:buClr>
              <a:buFont typeface="Arial" panose="020B0604020202020204" pitchFamily="34" charset="0"/>
              <a:buChar char="•"/>
              <a:defRPr/>
            </a:pPr>
            <a:r>
              <a:rPr lang="en-GB" sz="1900" dirty="0">
                <a:cs typeface="Arial"/>
              </a:rPr>
              <a:t>One stakeholder was unconvinced of value of capacity trading and sharing. Worries about participants being "significantly asymmetric". Major concerns about there being a lot more sellers than buyers (with short term sales on offer and no buyers wanting to invest).</a:t>
            </a:r>
          </a:p>
          <a:p>
            <a:pPr lvl="1">
              <a:lnSpc>
                <a:spcPct val="110000"/>
              </a:lnSpc>
              <a:spcAft>
                <a:spcPts val="600"/>
              </a:spcAft>
              <a:defRPr/>
            </a:pPr>
            <a:endParaRPr lang="en-GB" sz="2400" dirty="0">
              <a:solidFill>
                <a:prstClr val="black"/>
              </a:solidFill>
              <a:latin typeface="Calibri"/>
              <a:cs typeface="Calibri"/>
            </a:endParaRPr>
          </a:p>
          <a:p>
            <a:pPr lvl="1">
              <a:lnSpc>
                <a:spcPct val="110000"/>
              </a:lnSpc>
              <a:spcAft>
                <a:spcPts val="600"/>
              </a:spcAft>
              <a:defRPr/>
            </a:pPr>
            <a:endParaRPr lang="en-GB" sz="2400" dirty="0">
              <a:solidFill>
                <a:prstClr val="black"/>
              </a:solidFill>
              <a:latin typeface="Calibri"/>
              <a:cs typeface="Calibri"/>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264094" y="1386539"/>
            <a:ext cx="11296967"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Is the trading and/or sharing of capacity or curtailment risk of interest?  What do you see as the major barriers currently?</a:t>
            </a:r>
          </a:p>
        </p:txBody>
      </p:sp>
    </p:spTree>
    <p:extLst>
      <p:ext uri="{BB962C8B-B14F-4D97-AF65-F5344CB8AC3E}">
        <p14:creationId xmlns:p14="http://schemas.microsoft.com/office/powerpoint/2010/main" val="359012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300123" y="1355694"/>
            <a:ext cx="11083554" cy="4965176"/>
          </a:xfrm>
        </p:spPr>
        <p:txBody>
          <a:bodyPr/>
          <a:lstStyle/>
          <a:p>
            <a:pPr marL="742950" lvl="1" indent="-285750">
              <a:spcAft>
                <a:spcPts val="600"/>
              </a:spcAft>
              <a:buClr>
                <a:schemeClr val="accent4"/>
              </a:buClr>
              <a:buFont typeface="Arial" panose="020B0604020202020204" pitchFamily="34" charset="0"/>
              <a:buChar char="•"/>
              <a:defRPr/>
            </a:pPr>
            <a:r>
              <a:rPr lang="en-GB" sz="1800" dirty="0"/>
              <a:t>Response to product specific questions are in the following slides.</a:t>
            </a:r>
          </a:p>
          <a:p>
            <a:pPr marL="742950" lvl="1" indent="-285750">
              <a:spcAft>
                <a:spcPts val="600"/>
              </a:spcAft>
              <a:buClr>
                <a:schemeClr val="accent4"/>
              </a:buClr>
              <a:buFont typeface="Arial" panose="020B0604020202020204" pitchFamily="34" charset="0"/>
              <a:buChar char="•"/>
              <a:defRPr/>
            </a:pPr>
            <a:r>
              <a:rPr lang="en-GB" sz="1800" dirty="0"/>
              <a:t>Three responses were concerns specific to a network company. They has been forwarded to the relevant engagement groups within the relevant organisation to respond through their appropriate channels. </a:t>
            </a:r>
          </a:p>
          <a:p>
            <a:pPr marL="742950" lvl="1" indent="-285750">
              <a:spcAft>
                <a:spcPts val="600"/>
              </a:spcAft>
              <a:buClr>
                <a:schemeClr val="accent4"/>
              </a:buClr>
              <a:buFont typeface="Arial" panose="020B0604020202020204" pitchFamily="34" charset="0"/>
              <a:buChar char="•"/>
              <a:defRPr/>
            </a:pPr>
            <a:r>
              <a:rPr lang="en-GB" sz="1800" b="1" dirty="0"/>
              <a:t>Response to the consultation on Standard agreement has been included in this slide pack as a separate section.</a:t>
            </a:r>
          </a:p>
          <a:p>
            <a:pPr marL="742950" lvl="1" indent="-285750">
              <a:spcAft>
                <a:spcPts val="600"/>
              </a:spcAft>
              <a:buClr>
                <a:schemeClr val="accent4"/>
              </a:buClr>
              <a:buFont typeface="Arial" panose="020B0604020202020204" pitchFamily="34" charset="0"/>
              <a:buChar char="•"/>
              <a:defRPr/>
            </a:pPr>
            <a:r>
              <a:rPr lang="en-GB" sz="1800" b="1" dirty="0"/>
              <a:t>The recommendations for future work on various products have been signposted for consideration in 2022 “you said, we will” section. The outcomes will be decided following a review of both the responses received  for the Flex consultation and the 2022-High level scope consultation.</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GB" sz="1600" b="0" i="0" u="none" strike="noStrike" kern="1200" cap="none" spc="0" normalizeH="0" baseline="0" noProof="0" dirty="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40329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1184137724"/>
              </p:ext>
            </p:extLst>
          </p:nvPr>
        </p:nvGraphicFramePr>
        <p:xfrm>
          <a:off x="272734" y="1569720"/>
          <a:ext cx="11530821" cy="1706880"/>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285750" indent="-285750">
                        <a:buFont typeface="Arial"/>
                        <a:buChar char="•"/>
                      </a:pPr>
                      <a:r>
                        <a:rPr lang="en-GB" sz="1200" dirty="0">
                          <a:latin typeface="+mn-lt"/>
                        </a:rPr>
                        <a:t>We would be interested in understanding the DNOs views on non-DSP services</a:t>
                      </a:r>
                    </a:p>
                    <a:p>
                      <a:pPr marL="285750" lvl="0" indent="-285750">
                        <a:buFont typeface="Arial"/>
                        <a:buChar char="•"/>
                      </a:pPr>
                      <a:r>
                        <a:rPr lang="en-GB" sz="1200" b="0" i="0" u="none" strike="noStrike" noProof="0" dirty="0">
                          <a:latin typeface="+mn-lt"/>
                        </a:rPr>
                        <a:t>We would be interested in seeing the results of any trials related to WS1A P6 .</a:t>
                      </a:r>
                      <a:endParaRPr lang="en-GB" sz="1200" dirty="0">
                        <a:latin typeface="+mn-lt"/>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latin typeface="+mn-lt"/>
                        </a:rPr>
                        <a:t>Held market facilitation workshops with a range of stakeholders, including DNOs, to understand general responses to Q12 (report available).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lvl="0" algn="l">
                        <a:lnSpc>
                          <a:spcPct val="100000"/>
                        </a:lnSpc>
                        <a:spcBef>
                          <a:spcPts val="0"/>
                        </a:spcBef>
                        <a:spcAft>
                          <a:spcPts val="0"/>
                        </a:spcAft>
                        <a:buNone/>
                      </a:pPr>
                      <a:r>
                        <a:rPr lang="en-GB" sz="1200" b="0" i="0" u="none" strike="noStrike" noProof="0" dirty="0">
                          <a:latin typeface="+mn-lt"/>
                        </a:rPr>
                        <a:t>The wider Open Networks (ON) programme will progress P6’s “considerations for future work” from these workshops and the responses from this consultation. </a:t>
                      </a:r>
                      <a:endParaRPr lang="en-US" sz="1200" dirty="0">
                        <a:latin typeface="+mn-lt"/>
                      </a:endParaRPr>
                    </a:p>
                    <a:p>
                      <a:pPr lvl="0" algn="l">
                        <a:lnSpc>
                          <a:spcPct val="100000"/>
                        </a:lnSpc>
                        <a:spcBef>
                          <a:spcPts val="0"/>
                        </a:spcBef>
                        <a:spcAft>
                          <a:spcPts val="0"/>
                        </a:spcAft>
                        <a:buNone/>
                      </a:pPr>
                      <a:r>
                        <a:rPr lang="en-GB" sz="1200" b="0" i="0" u="none" strike="noStrike" noProof="0" dirty="0">
                          <a:latin typeface="+mn-lt"/>
                        </a:rPr>
                        <a:t>WS1A aims to submit a better informed PID for “Non-DSO Services” in the 2023 programme to build on 2022’s learning.</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40</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589578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Baseline Methodologies</a:t>
            </a:r>
            <a:br>
              <a:rPr lang="en-US" dirty="0"/>
            </a:br>
            <a:r>
              <a:rPr lang="en-GB" sz="3200" b="0" u="none" dirty="0">
                <a:solidFill>
                  <a:srgbClr val="FFFFFF"/>
                </a:solidFill>
                <a:uFillTx/>
                <a:ea typeface="+mn-ea"/>
                <a:cs typeface="+mn-cs"/>
              </a:rPr>
              <a:t>WS1A P7</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7799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510994" y="1536086"/>
            <a:ext cx="9957600" cy="3960000"/>
          </a:xfrm>
        </p:spPr>
        <p:txBody>
          <a:bodyPr/>
          <a:lstStyle/>
          <a:p>
            <a:pPr marL="266700" lvl="3" indent="0">
              <a:spcAft>
                <a:spcPts val="600"/>
              </a:spcAft>
              <a:buNone/>
              <a:defRPr/>
            </a:pPr>
            <a:endParaRPr lang="en-GB" dirty="0">
              <a:solidFill>
                <a:srgbClr val="000000"/>
              </a:solidFill>
              <a:latin typeface="Open Sans" panose="020B0606030504020204" pitchFamily="34" charset="0"/>
            </a:endParaRPr>
          </a:p>
          <a:p>
            <a:pPr marL="800100" lvl="1" indent="-342900">
              <a:lnSpc>
                <a:spcPct val="110000"/>
              </a:lnSpc>
              <a:spcAft>
                <a:spcPts val="600"/>
              </a:spcAft>
              <a:buFont typeface="Arial" panose="020B0604020202020204" pitchFamily="34" charset="0"/>
              <a:buChar char="•"/>
              <a:defRPr/>
            </a:pPr>
            <a:r>
              <a:rPr lang="en-GB" dirty="0">
                <a:cs typeface="Arial"/>
              </a:rPr>
              <a:t>Most stakeholders agreed with our approach to the delivery of alignment baseline methodologies.</a:t>
            </a:r>
          </a:p>
          <a:p>
            <a:pPr marL="800100" lvl="1" indent="-342900">
              <a:lnSpc>
                <a:spcPct val="110000"/>
              </a:lnSpc>
              <a:spcAft>
                <a:spcPts val="600"/>
              </a:spcAft>
              <a:buFont typeface="Arial" panose="020B0604020202020204" pitchFamily="34" charset="0"/>
              <a:buChar char="•"/>
              <a:defRPr/>
            </a:pPr>
            <a:r>
              <a:rPr lang="en-GB" dirty="0">
                <a:cs typeface="Arial"/>
              </a:rPr>
              <a:t>Broad support for our proposal to continue the development of baseline methodologies through the Open Networks from 2022 onwards.</a:t>
            </a:r>
          </a:p>
          <a:p>
            <a:pPr marL="800100" lvl="1" indent="-342900">
              <a:lnSpc>
                <a:spcPct val="110000"/>
              </a:lnSpc>
              <a:spcAft>
                <a:spcPts val="600"/>
              </a:spcAft>
              <a:buFont typeface="Arial" panose="020B0604020202020204" pitchFamily="34" charset="0"/>
              <a:buChar char="•"/>
              <a:defRPr/>
            </a:pPr>
            <a:r>
              <a:rPr lang="en-GB" dirty="0">
                <a:cs typeface="Arial"/>
              </a:rPr>
              <a:t>The need for technology specific baselines </a:t>
            </a:r>
            <a:r>
              <a:rPr lang="pt-BR" dirty="0">
                <a:cs typeface="Arial"/>
              </a:rPr>
              <a:t>flagged.</a:t>
            </a:r>
          </a:p>
          <a:p>
            <a:pPr marL="800100" lvl="1" indent="-342900">
              <a:lnSpc>
                <a:spcPct val="110000"/>
              </a:lnSpc>
              <a:spcAft>
                <a:spcPts val="600"/>
              </a:spcAft>
              <a:buFont typeface="Arial" panose="020B0604020202020204" pitchFamily="34" charset="0"/>
              <a:buChar char="•"/>
              <a:defRPr/>
            </a:pPr>
            <a:r>
              <a:rPr lang="en-GB" dirty="0">
                <a:cs typeface="Arial"/>
              </a:rPr>
              <a:t>More detail on the timeline for DNO adoption of aligned methodologies requested.</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42</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7048404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Q13</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43</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1" y="2712370"/>
            <a:ext cx="10413506" cy="3862596"/>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cs typeface="Arial"/>
              </a:rPr>
              <a:t>Four of the responses confirmed their support with our approach.</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cs typeface="Arial"/>
              </a:rPr>
              <a:t>Two of the responses flagged the need for technology specific baselines, particularly technologies that may be limited in responding due to intermittency and/or consumer behaviour.</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cs typeface="Arial"/>
              </a:rPr>
              <a:t>Two responses called for more detail to be added to the P7 delivery timeline so that is was clear when DNOs would adopt aligned methodologies.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cs typeface="Arial"/>
              </a:rPr>
              <a:t>One respondent requested the analysis results to be made available so wider assessment can be made on the methodologies market suitability.</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b="1" dirty="0">
                <a:solidFill>
                  <a:srgbClr val="00598E"/>
                </a:solidFill>
                <a:latin typeface="Arial" panose="020B0604020202020204"/>
              </a:rPr>
              <a:t>Does the roadmap outlined for the delivery and development of aligned distribution constraint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900" b="1" dirty="0">
                <a:solidFill>
                  <a:srgbClr val="00598E"/>
                </a:solidFill>
                <a:latin typeface="Arial" panose="020B0604020202020204"/>
              </a:rPr>
              <a:t>baseline methodologies (as detailed in the Product 7 interim report) meet the needs of the market?</a:t>
            </a:r>
          </a:p>
        </p:txBody>
      </p:sp>
    </p:spTree>
    <p:extLst>
      <p:ext uri="{BB962C8B-B14F-4D97-AF65-F5344CB8AC3E}">
        <p14:creationId xmlns:p14="http://schemas.microsoft.com/office/powerpoint/2010/main" val="22546966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526838800"/>
              </p:ext>
            </p:extLst>
          </p:nvPr>
        </p:nvGraphicFramePr>
        <p:xfrm>
          <a:off x="272734" y="1569720"/>
          <a:ext cx="11530821" cy="4174127"/>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0" algn="ctr" defTabSz="914400" rtl="0" eaLnBrk="1" fontAlgn="b" latinLnBrk="0" hangingPunct="1"/>
                      <a:r>
                        <a:rPr lang="en-GB" sz="1400" kern="1200" dirty="0">
                          <a:solidFill>
                            <a:schemeClr val="tx1"/>
                          </a:solidFill>
                          <a:latin typeface="+mn-lt"/>
                          <a:ea typeface="+mn-ea"/>
                          <a:cs typeface="+mn-cs"/>
                        </a:rPr>
                        <a:t>While the timeline for continued consultation is noted, it was not clear that there was a target date for completion of the work. It would be useful to set a target date for aligned methodologies.</a:t>
                      </a:r>
                    </a:p>
                  </a:txBody>
                  <a:tcPr marL="7620" marR="7620" marT="762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algn="ctr"/>
                      <a:r>
                        <a:rPr lang="en-GB" sz="1400" dirty="0">
                          <a:solidFill>
                            <a:schemeClr val="tx1"/>
                          </a:solidFill>
                        </a:rPr>
                        <a:t>Add clarity to the timeline to signpost when DNOs expect to adopt the 20/21 common methodologies and any future adoption of the evolved</a:t>
                      </a:r>
                      <a:r>
                        <a:rPr lang="en-GB" sz="1400" baseline="0" dirty="0">
                          <a:solidFill>
                            <a:schemeClr val="tx1"/>
                          </a:solidFill>
                        </a:rPr>
                        <a:t> </a:t>
                      </a:r>
                      <a:r>
                        <a:rPr lang="en-GB" sz="1400" dirty="0">
                          <a:solidFill>
                            <a:schemeClr val="tx1"/>
                          </a:solidFill>
                        </a:rPr>
                        <a:t>methodologies as they are developed.</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algn="l"/>
                      <a:r>
                        <a:rPr lang="en-GB" sz="1400" dirty="0">
                          <a:solidFill>
                            <a:schemeClr val="tx1"/>
                          </a:solidFill>
                        </a:rPr>
                        <a:t>Continue to update this timeline to reflect any</a:t>
                      </a:r>
                      <a:r>
                        <a:rPr lang="en-GB" sz="1400" baseline="0" dirty="0">
                          <a:solidFill>
                            <a:schemeClr val="tx1"/>
                          </a:solidFill>
                        </a:rPr>
                        <a:t> developments as a result of the ongoing consultation for baseline methodologies.</a:t>
                      </a:r>
                      <a:endParaRPr lang="en-GB" sz="1400" dirty="0">
                        <a:solidFill>
                          <a:schemeClr val="tx1"/>
                        </a:solidFill>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1179467">
                <a:tc>
                  <a:txBody>
                    <a:bodyPr/>
                    <a:lstStyle/>
                    <a:p>
                      <a:pPr algn="ctr" fontAlgn="b"/>
                      <a:r>
                        <a:rPr lang="en-GB" sz="1400" b="0" i="0" u="none" strike="noStrike" dirty="0">
                          <a:solidFill>
                            <a:schemeClr val="tx1"/>
                          </a:solidFill>
                          <a:effectLst/>
                          <a:latin typeface="+mn-lt"/>
                        </a:rPr>
                        <a:t>We</a:t>
                      </a:r>
                      <a:r>
                        <a:rPr lang="en-GB" sz="1400" b="0" i="0" u="none" strike="noStrike" baseline="0" dirty="0">
                          <a:solidFill>
                            <a:schemeClr val="tx1"/>
                          </a:solidFill>
                          <a:effectLst/>
                          <a:latin typeface="+mn-lt"/>
                        </a:rPr>
                        <a:t> </a:t>
                      </a:r>
                      <a:r>
                        <a:rPr lang="en-GB" sz="1400" b="0" i="0" u="none" strike="noStrike" dirty="0">
                          <a:solidFill>
                            <a:schemeClr val="tx1"/>
                          </a:solidFill>
                          <a:effectLst/>
                          <a:latin typeface="+mn-lt"/>
                        </a:rPr>
                        <a:t>would like to see a concise product map of existing products and a comprehensive summary of technology-specific validation mechanisms for each of the products. </a:t>
                      </a:r>
                    </a:p>
                  </a:txBody>
                  <a:tcPr marL="7620" marR="7620" marT="762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rowSpan="2">
                  <a:txBody>
                    <a:bodyPr/>
                    <a:lstStyle/>
                    <a:p>
                      <a:pPr algn="ctr"/>
                      <a:r>
                        <a:rPr lang="en-GB" sz="1400" dirty="0">
                          <a:solidFill>
                            <a:schemeClr val="tx1"/>
                          </a:solidFill>
                        </a:rPr>
                        <a:t>We recognise that differing technology types may benefit from a tailored baseline approach, currently Technology Specific methodologies do not yet exist, we expect this to be an outcome of the ongoing evolution of baseline methodologies will be directly influenced by DNO experience operating more diverse technologies for flexibility both through their existing and trial flexibility market activities, and from the feedback of flexibility providers operating within those markets</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rowSpan="2">
                  <a:txBody>
                    <a:bodyPr/>
                    <a:lstStyle/>
                    <a:p>
                      <a:pPr algn="l"/>
                      <a:r>
                        <a:rPr lang="en-GB" sz="1400" dirty="0">
                          <a:solidFill>
                            <a:schemeClr val="tx1"/>
                          </a:solidFill>
                        </a:rPr>
                        <a:t>The workstream will continue monitoring the use of the tool and use the learning to develop recommendation for further development of baseline methodologies for 2023</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pPr marL="0" algn="ctr" defTabSz="914400" rtl="0" eaLnBrk="1" fontAlgn="b" latinLnBrk="0" hangingPunct="1"/>
                      <a:r>
                        <a:rPr lang="en-GB" sz="1400" b="0" i="0" u="none" strike="noStrike" kern="1200" dirty="0">
                          <a:solidFill>
                            <a:schemeClr val="tx1"/>
                          </a:solidFill>
                          <a:effectLst/>
                          <a:latin typeface="+mn-lt"/>
                          <a:ea typeface="+mn-ea"/>
                          <a:cs typeface="+mn-cs"/>
                        </a:rPr>
                        <a:t>Baselines are needed for emerging technologies such as residential flexibility. Home energy technologies - electric vehicles, heat pumps, and other emerging tech which</a:t>
                      </a:r>
                      <a:r>
                        <a:rPr lang="en-GB" sz="1400" b="0" i="0" u="none" strike="noStrike" kern="1200" baseline="0" dirty="0">
                          <a:solidFill>
                            <a:schemeClr val="tx1"/>
                          </a:solidFill>
                          <a:effectLst/>
                          <a:latin typeface="+mn-lt"/>
                          <a:ea typeface="+mn-ea"/>
                          <a:cs typeface="+mn-cs"/>
                        </a:rPr>
                        <a:t> can</a:t>
                      </a:r>
                      <a:r>
                        <a:rPr lang="en-GB" sz="1400" b="0" i="0" u="none" strike="noStrike" kern="1200" dirty="0">
                          <a:solidFill>
                            <a:schemeClr val="tx1"/>
                          </a:solidFill>
                          <a:effectLst/>
                          <a:latin typeface="+mn-lt"/>
                          <a:ea typeface="+mn-ea"/>
                          <a:cs typeface="+mn-cs"/>
                        </a:rPr>
                        <a:t> show high variability across different households</a:t>
                      </a:r>
                      <a:r>
                        <a:rPr lang="en-GB" sz="1400" b="0" i="0" u="none" strike="noStrike" kern="1200" baseline="0" dirty="0">
                          <a:solidFill>
                            <a:schemeClr val="tx1"/>
                          </a:solidFill>
                          <a:effectLst/>
                          <a:latin typeface="+mn-lt"/>
                          <a:ea typeface="+mn-ea"/>
                          <a:cs typeface="+mn-cs"/>
                        </a:rPr>
                        <a:t> and further</a:t>
                      </a:r>
                      <a:r>
                        <a:rPr lang="en-GB" sz="1400" b="0" i="0" u="none" strike="noStrike" kern="1200" dirty="0">
                          <a:solidFill>
                            <a:schemeClr val="tx1"/>
                          </a:solidFill>
                          <a:effectLst/>
                          <a:latin typeface="+mn-lt"/>
                          <a:ea typeface="+mn-ea"/>
                          <a:cs typeface="+mn-cs"/>
                        </a:rPr>
                        <a:t> compounded by the natural daily variability in the home</a:t>
                      </a:r>
                    </a:p>
                  </a:txBody>
                  <a:tcPr marL="7620" marR="7620" marT="762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vMerge="1">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vMerge="1">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44</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393034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said, we will</a:t>
            </a:r>
          </a:p>
        </p:txBody>
      </p:sp>
      <p:sp>
        <p:nvSpPr>
          <p:cNvPr id="4" name="Slide Number Placeholder 3"/>
          <p:cNvSpPr>
            <a:spLocks noGrp="1"/>
          </p:cNvSpPr>
          <p:nvPr>
            <p:ph type="sldNum" sz="quarter" idx="12"/>
          </p:nvPr>
        </p:nvSpPr>
        <p:spPr/>
        <p:txBody>
          <a:bodyPr/>
          <a:lstStyle/>
          <a:p>
            <a:fld id="{98FF217E-B86F-EA42-9607-BE163228A213}" type="slidenum">
              <a:rPr lang="en-GB" smtClean="0"/>
              <a:pPr/>
              <a:t>45</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334291581"/>
              </p:ext>
            </p:extLst>
          </p:nvPr>
        </p:nvGraphicFramePr>
        <p:xfrm>
          <a:off x="720725" y="1800225"/>
          <a:ext cx="11227436" cy="2659380"/>
        </p:xfrm>
        <a:graphic>
          <a:graphicData uri="http://schemas.openxmlformats.org/drawingml/2006/table">
            <a:tbl>
              <a:tblPr firstRow="1" bandRow="1"/>
              <a:tblGrid>
                <a:gridCol w="3730923">
                  <a:extLst>
                    <a:ext uri="{9D8B030D-6E8A-4147-A177-3AD203B41FA5}">
                      <a16:colId xmlns:a16="http://schemas.microsoft.com/office/drawing/2014/main" val="549157540"/>
                    </a:ext>
                  </a:extLst>
                </a:gridCol>
                <a:gridCol w="3730923">
                  <a:extLst>
                    <a:ext uri="{9D8B030D-6E8A-4147-A177-3AD203B41FA5}">
                      <a16:colId xmlns:a16="http://schemas.microsoft.com/office/drawing/2014/main" val="2560933057"/>
                    </a:ext>
                  </a:extLst>
                </a:gridCol>
                <a:gridCol w="3765590">
                  <a:extLst>
                    <a:ext uri="{9D8B030D-6E8A-4147-A177-3AD203B41FA5}">
                      <a16:colId xmlns:a16="http://schemas.microsoft.com/office/drawing/2014/main" val="869023017"/>
                    </a:ext>
                  </a:extLst>
                </a:gridCol>
              </a:tblGrid>
              <a:tr h="1012644">
                <a:tc>
                  <a:txBody>
                    <a:bodyPr/>
                    <a:lstStyle/>
                    <a:p>
                      <a:pPr marL="0" algn="l" defTabSz="914400" rtl="0" eaLnBrk="1" fontAlgn="b" latinLnBrk="0" hangingPunct="1"/>
                      <a:r>
                        <a:rPr lang="en-GB" sz="1400" b="0" i="0" u="none" strike="noStrike" kern="1200" dirty="0">
                          <a:solidFill>
                            <a:schemeClr val="tx1"/>
                          </a:solidFill>
                          <a:effectLst/>
                          <a:latin typeface="+mn-lt"/>
                          <a:ea typeface="+mn-ea"/>
                          <a:cs typeface="+mn-cs"/>
                        </a:rPr>
                        <a:t>We would encourage the ENA to make available the results of their analysis based on historical datasets. The ENA could then get further feedback on whether the results address market needs. </a:t>
                      </a:r>
                    </a:p>
                  </a:txBody>
                  <a:tcPr marL="7620" marR="7620" marT="7620" marB="0"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pPr algn="l"/>
                      <a:r>
                        <a:rPr lang="en-GB" sz="1400" dirty="0">
                          <a:solidFill>
                            <a:schemeClr val="tx1"/>
                          </a:solidFill>
                        </a:rPr>
                        <a:t>Analysis</a:t>
                      </a:r>
                      <a:r>
                        <a:rPr lang="en-GB" sz="1400" baseline="0" dirty="0">
                          <a:solidFill>
                            <a:schemeClr val="tx1"/>
                          </a:solidFill>
                        </a:rPr>
                        <a:t> of all baselines will be published and available when the product concludes this year.</a:t>
                      </a:r>
                      <a:endParaRPr lang="en-GB" sz="1400" dirty="0">
                        <a:solidFill>
                          <a:schemeClr val="tx1"/>
                        </a:solidFill>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pPr algn="l"/>
                      <a:r>
                        <a:rPr lang="en-GB" sz="1400" dirty="0">
                          <a:solidFill>
                            <a:schemeClr val="tx1"/>
                          </a:solidFill>
                        </a:rPr>
                        <a:t>We encourage any parties wishing</a:t>
                      </a:r>
                      <a:r>
                        <a:rPr lang="en-GB" sz="1400" baseline="0" dirty="0">
                          <a:solidFill>
                            <a:schemeClr val="tx1"/>
                          </a:solidFill>
                        </a:rPr>
                        <a:t> to provide feedback on this analysis the </a:t>
                      </a:r>
                      <a:r>
                        <a:rPr lang="en-GB" sz="1400" dirty="0">
                          <a:solidFill>
                            <a:schemeClr val="tx1"/>
                          </a:solidFill>
                        </a:rPr>
                        <a:t>Open Networks team.</a:t>
                      </a: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0191691"/>
                  </a:ext>
                </a:extLst>
              </a:tr>
              <a:tr h="0">
                <a:tc>
                  <a:txBody>
                    <a:bodyPr/>
                    <a:lstStyle/>
                    <a:p>
                      <a:pPr algn="l"/>
                      <a:r>
                        <a:rPr lang="en-GB" sz="1400" dirty="0">
                          <a:solidFill>
                            <a:schemeClr val="tx1"/>
                          </a:solidFill>
                        </a:rPr>
                        <a:t>It is not clear whether and how this product is co-ordinated with the Primacy rules development. We would welcome a clear overview of any interactions between the two products and further engagement with the industry throughout the year.</a:t>
                      </a:r>
                    </a:p>
                    <a:p>
                      <a:pPr algn="l"/>
                      <a:endParaRPr lang="en-GB" sz="1400" dirty="0">
                        <a:solidFill>
                          <a:schemeClr val="tx1"/>
                        </a:solidFill>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algn="l"/>
                      <a:endParaRPr lang="en-GB" sz="1400" dirty="0">
                        <a:solidFill>
                          <a:schemeClr val="tx1"/>
                        </a:solidFill>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rPr>
                        <a:t>The Primacy Rule</a:t>
                      </a:r>
                      <a:r>
                        <a:rPr lang="en-GB" sz="1400" baseline="0" dirty="0">
                          <a:solidFill>
                            <a:schemeClr val="tx1"/>
                          </a:solidFill>
                        </a:rPr>
                        <a:t> Product (P5) is assessing any impact on other WS1A products as part of its work over 2021 and 2022.</a:t>
                      </a:r>
                      <a:endParaRPr lang="en-GB" sz="1400" dirty="0">
                        <a:solidFill>
                          <a:schemeClr val="tx1"/>
                        </a:solidFill>
                      </a:endParaRPr>
                    </a:p>
                    <a:p>
                      <a:pPr algn="l"/>
                      <a:r>
                        <a:rPr lang="en-GB" sz="1400" dirty="0">
                          <a:solidFill>
                            <a:schemeClr val="tx1"/>
                          </a:solidFill>
                        </a:rPr>
                        <a:t>We will  continue to monitor the product and action any impact recommendations from P5 when</a:t>
                      </a:r>
                      <a:r>
                        <a:rPr lang="en-GB" sz="1400" baseline="0" dirty="0">
                          <a:solidFill>
                            <a:schemeClr val="tx1"/>
                          </a:solidFill>
                        </a:rPr>
                        <a:t> they become apparent</a:t>
                      </a:r>
                      <a:endParaRPr lang="en-GB" sz="1400" dirty="0">
                        <a:solidFill>
                          <a:schemeClr val="tx1"/>
                        </a:solidFill>
                      </a:endParaRPr>
                    </a:p>
                  </a:txBody>
                  <a:tcPr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3590930107"/>
                  </a:ext>
                </a:extLst>
              </a:tr>
            </a:tbl>
          </a:graphicData>
        </a:graphic>
      </p:graphicFrame>
    </p:spTree>
    <p:extLst>
      <p:ext uri="{BB962C8B-B14F-4D97-AF65-F5344CB8AC3E}">
        <p14:creationId xmlns:p14="http://schemas.microsoft.com/office/powerpoint/2010/main" val="18694823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Apportioning Curtailment Risk</a:t>
            </a:r>
            <a:br>
              <a:rPr lang="en-US" dirty="0"/>
            </a:br>
            <a:r>
              <a:rPr lang="en-GB" sz="3200" b="0" u="none" dirty="0">
                <a:solidFill>
                  <a:srgbClr val="FFFFFF"/>
                </a:solidFill>
                <a:uFillTx/>
                <a:ea typeface="+mn-ea"/>
                <a:cs typeface="+mn-cs"/>
              </a:rPr>
              <a:t>WS1A P8</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46</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416443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a:lstStyle/>
          <a:p>
            <a:pPr lvl="2">
              <a:spcAft>
                <a:spcPts val="600"/>
              </a:spcAft>
              <a:defRPr/>
            </a:pPr>
            <a:r>
              <a:rPr lang="en-GB" dirty="0"/>
              <a:t>Broad agreement on caps and collars approach to apportioning curtailment risk with some caveats:</a:t>
            </a:r>
          </a:p>
          <a:p>
            <a:pPr lvl="3">
              <a:spcAft>
                <a:spcPts val="600"/>
              </a:spcAft>
              <a:defRPr/>
            </a:pPr>
            <a:r>
              <a:rPr lang="en-GB" dirty="0"/>
              <a:t>Greater transparency of curtailment apportionment mechanism.</a:t>
            </a:r>
          </a:p>
          <a:p>
            <a:pPr lvl="3">
              <a:spcAft>
                <a:spcPts val="600"/>
              </a:spcAft>
              <a:defRPr/>
            </a:pPr>
            <a:r>
              <a:rPr lang="en-GB" dirty="0"/>
              <a:t>Flexible connections (ANM) as a temporary measure.</a:t>
            </a:r>
          </a:p>
          <a:p>
            <a:pPr lvl="3">
              <a:spcAft>
                <a:spcPts val="600"/>
              </a:spcAft>
              <a:defRPr/>
            </a:pPr>
            <a:r>
              <a:rPr lang="en-GB" dirty="0"/>
              <a:t>Coordination with flexibility service procurement.</a:t>
            </a:r>
          </a:p>
          <a:p>
            <a:pPr lvl="2">
              <a:spcAft>
                <a:spcPts val="600"/>
              </a:spcAft>
              <a:defRPr/>
            </a:pPr>
            <a:r>
              <a:rPr lang="en-GB" dirty="0"/>
              <a:t>One respondent very clear of objections to flexible connections and ANM in general, with a view that generation connections should be firm by default with constraints managed by DNO reinforcement / procurement of flexibility from connectees (who would be mandated to offer such services).</a:t>
            </a:r>
          </a:p>
          <a:p>
            <a:pPr lvl="3">
              <a:spcAft>
                <a:spcPts val="600"/>
              </a:spcAft>
              <a:defRPr/>
            </a:pPr>
            <a:r>
              <a:rPr lang="en-GB" dirty="0"/>
              <a:t>However, agreement that caps and collars does re-apportion risk although are of the view that DNO is still not taking on any risk.</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47</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9363640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Q14</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300211" y="2516428"/>
            <a:ext cx="11410037" cy="2959208"/>
          </a:xfrm>
          <a:prstGeom prst="rect">
            <a:avLst/>
          </a:prstGeom>
          <a:noFill/>
        </p:spPr>
        <p:txBody>
          <a:bodyPr wrap="square" rtlCol="0">
            <a:spAutoFit/>
          </a:bodyPr>
          <a:lstStyle/>
          <a:p>
            <a:pPr marL="266700" lvl="2" indent="-258763">
              <a:lnSpc>
                <a:spcPts val="2200"/>
              </a:lnSpc>
              <a:spcBef>
                <a:spcPts val="400"/>
              </a:spcBef>
              <a:spcAft>
                <a:spcPts val="600"/>
              </a:spcAft>
              <a:buClr>
                <a:schemeClr val="accent4"/>
              </a:buClr>
              <a:buFont typeface="Arial" panose="020B0604020202020204" pitchFamily="34" charset="0"/>
              <a:buChar char="•"/>
              <a:defRPr/>
            </a:pPr>
            <a:r>
              <a:rPr lang="en-GB" sz="1900" dirty="0"/>
              <a:t>Most stakeholders agree with high level impact assessment. </a:t>
            </a:r>
          </a:p>
          <a:p>
            <a:pPr marL="723900" lvl="3" indent="-258763">
              <a:lnSpc>
                <a:spcPts val="2200"/>
              </a:lnSpc>
              <a:spcBef>
                <a:spcPts val="400"/>
              </a:spcBef>
              <a:spcAft>
                <a:spcPts val="600"/>
              </a:spcAft>
              <a:buClr>
                <a:schemeClr val="accent4"/>
              </a:buClr>
              <a:buFont typeface="Arial" panose="020B0604020202020204" pitchFamily="34" charset="0"/>
              <a:buChar char="•"/>
              <a:defRPr/>
            </a:pPr>
            <a:r>
              <a:rPr lang="en-GB" sz="1900" dirty="0"/>
              <a:t>The following were also noted:</a:t>
            </a:r>
          </a:p>
          <a:p>
            <a:pPr marL="990600" lvl="4" indent="-266700">
              <a:lnSpc>
                <a:spcPts val="2200"/>
              </a:lnSpc>
              <a:spcBef>
                <a:spcPts val="400"/>
              </a:spcBef>
              <a:spcAft>
                <a:spcPts val="600"/>
              </a:spcAft>
              <a:buClr>
                <a:schemeClr val="accent4"/>
              </a:buClr>
              <a:buFont typeface="System Font Regular"/>
              <a:buChar char="–"/>
              <a:defRPr/>
            </a:pPr>
            <a:r>
              <a:rPr lang="en-GB" sz="1900" dirty="0"/>
              <a:t>Desire to see how ANM mechanisms coordinate with wider flex markets as well as how DNOs make flex procurement decisions coupled with ANM actions. Question whether ESO has assessed impact on (flex?) market participation and revenue stacking.</a:t>
            </a:r>
          </a:p>
          <a:p>
            <a:pPr marL="990600" lvl="4" indent="-266700">
              <a:lnSpc>
                <a:spcPts val="2200"/>
              </a:lnSpc>
              <a:spcBef>
                <a:spcPts val="400"/>
              </a:spcBef>
              <a:spcAft>
                <a:spcPts val="600"/>
              </a:spcAft>
              <a:buClr>
                <a:schemeClr val="accent4"/>
              </a:buClr>
              <a:buFont typeface="System Font Regular"/>
              <a:buChar char="–"/>
              <a:defRPr/>
            </a:pPr>
            <a:r>
              <a:rPr lang="en-GB" sz="1900" dirty="0"/>
              <a:t>Notes that more transparency over merit order and curtailment methodologies is needed.</a:t>
            </a:r>
          </a:p>
          <a:p>
            <a:pPr marL="266700" lvl="2" indent="-258763">
              <a:lnSpc>
                <a:spcPts val="2200"/>
              </a:lnSpc>
              <a:spcBef>
                <a:spcPts val="400"/>
              </a:spcBef>
              <a:spcAft>
                <a:spcPts val="600"/>
              </a:spcAft>
              <a:buClr>
                <a:schemeClr val="accent4"/>
              </a:buClr>
              <a:buFont typeface="Arial" panose="020B0604020202020204" pitchFamily="34" charset="0"/>
              <a:buChar char="•"/>
              <a:defRPr/>
            </a:pPr>
            <a:r>
              <a:rPr lang="en-GB" sz="1900" dirty="0"/>
              <a:t>One stakeholder fundamentally opposed to flexible connections but agree that risks do need to be reapportioned. Feeling that DNOs use ANM to tackle constraints due to load growth.</a:t>
            </a: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We are exploring the use of curtailment caps and collars to apportion curtailment risk better; do you agree with our high-level impact assessment on the various parties?</a:t>
            </a:r>
          </a:p>
        </p:txBody>
      </p:sp>
    </p:spTree>
    <p:extLst>
      <p:ext uri="{BB962C8B-B14F-4D97-AF65-F5344CB8AC3E}">
        <p14:creationId xmlns:p14="http://schemas.microsoft.com/office/powerpoint/2010/main" val="7688368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Q15</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49</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307910" y="2387756"/>
            <a:ext cx="11168743" cy="3425746"/>
          </a:xfrm>
          <a:prstGeom prst="rect">
            <a:avLst/>
          </a:prstGeom>
          <a:noFill/>
        </p:spPr>
        <p:txBody>
          <a:bodyPr wrap="square" rtlCol="0">
            <a:spAutoFit/>
          </a:bodyPr>
          <a:lstStyle/>
          <a:p>
            <a:pPr marL="266700" lvl="2" indent="-258763">
              <a:lnSpc>
                <a:spcPts val="2200"/>
              </a:lnSpc>
              <a:spcBef>
                <a:spcPts val="400"/>
              </a:spcBef>
              <a:spcAft>
                <a:spcPts val="600"/>
              </a:spcAft>
              <a:buClr>
                <a:schemeClr val="accent4"/>
              </a:buClr>
              <a:buFont typeface="Arial" panose="020B0604020202020204" pitchFamily="34" charset="0"/>
              <a:buChar char="•"/>
              <a:defRPr/>
            </a:pPr>
            <a:r>
              <a:rPr lang="en-GB" sz="1900" dirty="0"/>
              <a:t>Most stakeholder were supportive of the approach.</a:t>
            </a:r>
          </a:p>
          <a:p>
            <a:pPr marL="723900" lvl="3" indent="-258763">
              <a:lnSpc>
                <a:spcPts val="2200"/>
              </a:lnSpc>
              <a:spcBef>
                <a:spcPts val="400"/>
              </a:spcBef>
              <a:spcAft>
                <a:spcPts val="600"/>
              </a:spcAft>
              <a:buClr>
                <a:schemeClr val="accent4"/>
              </a:buClr>
              <a:buFont typeface="Arial" panose="020B0604020202020204" pitchFamily="34" charset="0"/>
              <a:buChar char="•"/>
              <a:defRPr/>
            </a:pPr>
            <a:r>
              <a:rPr lang="en-GB" sz="1900" dirty="0"/>
              <a:t>Some points were noted:</a:t>
            </a:r>
          </a:p>
          <a:p>
            <a:pPr marL="1447800" lvl="5" indent="-266700">
              <a:lnSpc>
                <a:spcPts val="2200"/>
              </a:lnSpc>
              <a:spcBef>
                <a:spcPts val="400"/>
              </a:spcBef>
              <a:spcAft>
                <a:spcPts val="600"/>
              </a:spcAft>
              <a:buClr>
                <a:schemeClr val="accent4"/>
              </a:buClr>
              <a:buFont typeface="System Font Regular"/>
              <a:buChar char="–"/>
              <a:defRPr/>
            </a:pPr>
            <a:r>
              <a:rPr lang="en-GB" sz="1900" dirty="0"/>
              <a:t>ANM should be considered temporary measure and subject to maximum time limit pending DNO flex procurement or reinforcement.</a:t>
            </a:r>
          </a:p>
          <a:p>
            <a:pPr marL="1447800" lvl="5" indent="-266700">
              <a:lnSpc>
                <a:spcPts val="2200"/>
              </a:lnSpc>
              <a:spcBef>
                <a:spcPts val="400"/>
              </a:spcBef>
              <a:spcAft>
                <a:spcPts val="600"/>
              </a:spcAft>
              <a:buClr>
                <a:schemeClr val="accent4"/>
              </a:buClr>
              <a:buFont typeface="System Font Regular"/>
              <a:buChar char="–"/>
              <a:defRPr/>
            </a:pPr>
            <a:r>
              <a:rPr lang="en-GB" sz="1900" dirty="0"/>
              <a:t>Feeling that DNO not taking on any risk. Suggestion that all generators have firm connections but with requirement to provide flex services similar to BM participation requirements.</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3847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support the use of caps and collars as described in the report?</a:t>
            </a:r>
          </a:p>
        </p:txBody>
      </p:sp>
    </p:spTree>
    <p:extLst>
      <p:ext uri="{BB962C8B-B14F-4D97-AF65-F5344CB8AC3E}">
        <p14:creationId xmlns:p14="http://schemas.microsoft.com/office/powerpoint/2010/main" val="304116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p:txBody>
          <a:bodyPr/>
          <a:lstStyle/>
          <a:p>
            <a:r>
              <a:rPr lang="en-US" dirty="0"/>
              <a:t>Overview of respondents</a:t>
            </a:r>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7090422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Q16</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50</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346864" y="2858944"/>
            <a:ext cx="10672589" cy="1752467"/>
          </a:xfrm>
          <a:prstGeom prst="rect">
            <a:avLst/>
          </a:prstGeom>
          <a:noFill/>
        </p:spPr>
        <p:txBody>
          <a:bodyPr wrap="square" rtlCol="0">
            <a:spAutoFit/>
          </a:bodyPr>
          <a:lstStyle/>
          <a:p>
            <a:pPr marL="800100" lvl="1" indent="-342900">
              <a:lnSpc>
                <a:spcPct val="110000"/>
              </a:lnSpc>
              <a:spcAft>
                <a:spcPts val="600"/>
              </a:spcAft>
              <a:buFont typeface="Arial" panose="020B0604020202020204" pitchFamily="34" charset="0"/>
              <a:buChar char="•"/>
              <a:defRPr/>
            </a:pPr>
            <a:r>
              <a:rPr lang="en-GB" sz="1900" dirty="0"/>
              <a:t>Most stakeholders support the proposals and these alternatives should be explored in parallel (one stakeholder noted dynamic ratings to increasing capacity).</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t>P2P flex trading diluted form of DNO flex services. Preference for willow connection boundary. Incentive scheme sounds attractive, acknowledgement of difficulties setting targets.</a:t>
            </a: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have any views on the alternatives presented? E.g. Peer-to-peer flexibility trading; an incentive scheme similar to that currently used for Customer interruption/ Customer minutes lost (CI/CML)?</a:t>
            </a:r>
          </a:p>
        </p:txBody>
      </p:sp>
    </p:spTree>
    <p:extLst>
      <p:ext uri="{BB962C8B-B14F-4D97-AF65-F5344CB8AC3E}">
        <p14:creationId xmlns:p14="http://schemas.microsoft.com/office/powerpoint/2010/main" val="22698830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3285220482"/>
              </p:ext>
            </p:extLst>
          </p:nvPr>
        </p:nvGraphicFramePr>
        <p:xfrm>
          <a:off x="272734" y="1569720"/>
          <a:ext cx="11530821" cy="3627120"/>
        </p:xfrm>
        <a:graphic>
          <a:graphicData uri="http://schemas.openxmlformats.org/drawingml/2006/table">
            <a:tbl>
              <a:tblPr firstRow="1" bandRow="1"/>
              <a:tblGrid>
                <a:gridCol w="1901299">
                  <a:extLst>
                    <a:ext uri="{9D8B030D-6E8A-4147-A177-3AD203B41FA5}">
                      <a16:colId xmlns:a16="http://schemas.microsoft.com/office/drawing/2014/main" val="591680162"/>
                    </a:ext>
                  </a:extLst>
                </a:gridCol>
                <a:gridCol w="576217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r>
                        <a:rPr lang="en-GB" sz="1200" dirty="0"/>
                        <a:t>Fundamentally opposed to flexible connections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Connecting generation customers are currently liable for the costs (or a proportion of the costs) associated with any network reinforcement required to accommodate their connection. Where these up-front network reinforcement charges are cost-prohibitive to a customer, Flexible (ANM) Connections offer a more cost-effective and, typically, more rapid means of connecting. The FC(ANM) connection allows customers to significantly reduce up front charges by accepting a degree of reduction in network access rights – the connection will be curtailed when networks are unable to accept the customers full load. Strong uptake of such connections indicates that customers are broadly happy with these connection offers.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r h="0">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Move from implementation product to recommendation product to be handed over to SCR implementation team</a:t>
                      </a:r>
                    </a:p>
                    <a:p>
                      <a:pPr marL="171450" indent="-171450">
                        <a:buFont typeface="Arial" panose="020B0604020202020204" pitchFamily="34" charset="0"/>
                        <a:buChar char="•"/>
                      </a:pPr>
                      <a:r>
                        <a:rPr lang="en-GB" sz="1200" dirty="0"/>
                        <a:t>All feedback will be captured and noted as part of handover document</a:t>
                      </a:r>
                    </a:p>
                    <a:p>
                      <a:pPr marL="171450" indent="-171450">
                        <a:buFont typeface="Arial" panose="020B0604020202020204" pitchFamily="34" charset="0"/>
                        <a:buChar char="•"/>
                      </a:pPr>
                      <a:r>
                        <a:rPr lang="en-GB" sz="1200" dirty="0"/>
                        <a:t>Broad agreement with proposals means no material changes to recommendations, support for alternative approaches (incentive schemes etc) will be highlighted</a:t>
                      </a:r>
                    </a:p>
                    <a:p>
                      <a:pPr marL="171450" indent="-171450">
                        <a:buFont typeface="Arial" panose="020B0604020202020204" pitchFamily="34" charset="0"/>
                        <a:buChar char="•"/>
                      </a:pPr>
                      <a:r>
                        <a:rPr lang="en-GB" sz="1200" dirty="0"/>
                        <a:t>Concerns over transparency largely captured already</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654409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Curtailment Information</a:t>
            </a:r>
            <a:br>
              <a:rPr lang="en-US" dirty="0"/>
            </a:br>
            <a:r>
              <a:rPr lang="en-GB" sz="3200" b="0" u="none" dirty="0">
                <a:solidFill>
                  <a:srgbClr val="FFFFFF"/>
                </a:solidFill>
                <a:uFillTx/>
                <a:ea typeface="+mn-ea"/>
                <a:cs typeface="+mn-cs"/>
              </a:rPr>
              <a:t>WS1A P9</a:t>
            </a:r>
            <a:endParaRPr lang="en-US" dirty="0"/>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52</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5379549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646708"/>
            <a:ext cx="9957600" cy="3960000"/>
          </a:xfrm>
        </p:spPr>
        <p:txBody>
          <a:bodyPr/>
          <a:lstStyle/>
          <a:p>
            <a:pPr lvl="2">
              <a:spcAft>
                <a:spcPts val="600"/>
              </a:spcAft>
              <a:defRPr/>
            </a:pPr>
            <a:r>
              <a:rPr lang="pt-BR" sz="2000" b="0" i="0" dirty="0" err="1">
                <a:effectLst/>
              </a:rPr>
              <a:t>Full</a:t>
            </a:r>
            <a:r>
              <a:rPr lang="pt-BR" sz="2000" b="0" i="0" dirty="0">
                <a:effectLst/>
              </a:rPr>
              <a:t> </a:t>
            </a:r>
            <a:r>
              <a:rPr lang="en-GB" sz="2000" b="0" dirty="0"/>
              <a:t>support for using a Focus Group - on the proviso material and recordings are shared with wider stakeholders, and supplemented with industry consultation.</a:t>
            </a:r>
            <a:endParaRPr lang="en-GB" sz="2000" dirty="0"/>
          </a:p>
          <a:p>
            <a:pPr lvl="2">
              <a:spcAft>
                <a:spcPts val="600"/>
              </a:spcAft>
              <a:defRPr/>
            </a:pPr>
            <a:r>
              <a:rPr lang="en-GB" sz="2000" b="0" dirty="0"/>
              <a:t>The priority </a:t>
            </a:r>
            <a:r>
              <a:rPr lang="en-GB" sz="2000" dirty="0"/>
              <a:t>curtailment </a:t>
            </a:r>
            <a:r>
              <a:rPr lang="en-GB" sz="2000" b="0" dirty="0"/>
              <a:t>information needs identified by the Focus Group were largely supported.</a:t>
            </a:r>
          </a:p>
          <a:p>
            <a:pPr lvl="2">
              <a:spcAft>
                <a:spcPts val="600"/>
              </a:spcAft>
              <a:defRPr/>
            </a:pPr>
            <a:r>
              <a:rPr lang="en-GB" sz="2000" dirty="0"/>
              <a:t>There is also support for focusing on the low regret quick wins, given the changes being considered by Ofgem’s Access SCR.</a:t>
            </a:r>
          </a:p>
          <a:p>
            <a:pPr lvl="2">
              <a:spcAft>
                <a:spcPts val="600"/>
              </a:spcAft>
              <a:defRPr/>
            </a:pPr>
            <a:r>
              <a:rPr lang="en-GB" sz="2000" dirty="0"/>
              <a:t>Two respondents suggested the choice of whether market participants decide to process curtailment data themselves, or use a third-party, should be left to the market. </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53</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Rectangle 1">
            <a:extLst>
              <a:ext uri="{FF2B5EF4-FFF2-40B4-BE49-F238E27FC236}">
                <a16:creationId xmlns:a16="http://schemas.microsoft.com/office/drawing/2014/main" id="{57007E97-F613-DD4B-AB13-556D6AD28C57}"/>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D9F00F3B-70CC-624D-9D0B-4CE9B2D177D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545160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Q17</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54</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1" y="2712370"/>
            <a:ext cx="10413506" cy="2140266"/>
          </a:xfrm>
          <a:prstGeom prst="rect">
            <a:avLst/>
          </a:prstGeom>
          <a:noFill/>
        </p:spPr>
        <p:txBody>
          <a:bodyPr wrap="square" rtlCol="0">
            <a:spAutoFit/>
          </a:bodyPr>
          <a:lstStyle/>
          <a:p>
            <a:pPr marL="800100" lvl="1" indent="-342900">
              <a:lnSpc>
                <a:spcPct val="110000"/>
              </a:lnSpc>
              <a:spcAft>
                <a:spcPts val="600"/>
              </a:spcAft>
              <a:buFont typeface="Arial" panose="020B0604020202020204" pitchFamily="34" charset="0"/>
              <a:buChar char="•"/>
              <a:defRPr/>
            </a:pPr>
            <a:r>
              <a:rPr lang="en-GB" sz="2000" dirty="0"/>
              <a:t>Unanimous support for the Focus Group.</a:t>
            </a:r>
          </a:p>
          <a:p>
            <a:pPr marL="800100" lvl="1" indent="-342900">
              <a:lnSpc>
                <a:spcPct val="110000"/>
              </a:lnSpc>
              <a:spcAft>
                <a:spcPts val="600"/>
              </a:spcAft>
              <a:buFont typeface="Arial" panose="020B0604020202020204" pitchFamily="34" charset="0"/>
              <a:buChar char="•"/>
              <a:defRPr/>
            </a:pPr>
            <a:r>
              <a:rPr lang="en-GB" sz="2000" dirty="0"/>
              <a:t>Several caveated support by adding:</a:t>
            </a:r>
          </a:p>
          <a:p>
            <a:pPr marL="1257300" lvl="2" indent="-342900">
              <a:lnSpc>
                <a:spcPct val="110000"/>
              </a:lnSpc>
              <a:spcAft>
                <a:spcPts val="600"/>
              </a:spcAft>
              <a:buFont typeface="Arial" panose="020B0604020202020204" pitchFamily="34" charset="0"/>
              <a:buChar char="•"/>
              <a:defRPr/>
            </a:pPr>
            <a:r>
              <a:rPr lang="en-GB" sz="2000" dirty="0"/>
              <a:t>Publish the supporting materials and recording.</a:t>
            </a:r>
          </a:p>
          <a:p>
            <a:pPr marL="1257300" lvl="2" indent="-342900">
              <a:lnSpc>
                <a:spcPct val="110000"/>
              </a:lnSpc>
              <a:spcAft>
                <a:spcPts val="600"/>
              </a:spcAft>
              <a:buFont typeface="Arial" panose="020B0604020202020204" pitchFamily="34" charset="0"/>
              <a:buChar char="•"/>
              <a:defRPr/>
            </a:pPr>
            <a:r>
              <a:rPr lang="en-GB" sz="2000" dirty="0"/>
              <a:t>Supplement with wider industry consultation.</a:t>
            </a:r>
            <a:endParaRPr lang="en-GB" sz="2000" dirty="0">
              <a:solidFill>
                <a:srgbClr val="000000"/>
              </a:solidFill>
              <a:latin typeface="Arial" panose="020B0604020202020204" pitchFamily="34" charset="0"/>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We have used a Flexible Connection (ANM) Stakeholder Focus Group to help us identify the specific curtailment information needs and priorities for current and potential users of Flexible Connections; do you agree with this approach?</a:t>
            </a:r>
          </a:p>
        </p:txBody>
      </p:sp>
    </p:spTree>
    <p:extLst>
      <p:ext uri="{BB962C8B-B14F-4D97-AF65-F5344CB8AC3E}">
        <p14:creationId xmlns:p14="http://schemas.microsoft.com/office/powerpoint/2010/main" val="15587404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a:xfrm>
            <a:off x="616866" y="288000"/>
            <a:ext cx="9000000" cy="677108"/>
          </a:xfrm>
        </p:spPr>
        <p:txBody>
          <a:bodyPr anchor="t"/>
          <a:lstStyle/>
          <a:p>
            <a:r>
              <a:rPr lang="en-US" dirty="0"/>
              <a:t>Responses to Q18</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55</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264094" y="2119246"/>
            <a:ext cx="10413506" cy="2638864"/>
          </a:xfrm>
          <a:prstGeom prst="rect">
            <a:avLst/>
          </a:prstGeom>
          <a:noFill/>
        </p:spPr>
        <p:txBody>
          <a:bodyPr wrap="square" rtlCol="0">
            <a:spAutoFit/>
          </a:bodyPr>
          <a:lstStyle/>
          <a:p>
            <a:pPr marL="800100" lvl="1" indent="-342900">
              <a:lnSpc>
                <a:spcPct val="110000"/>
              </a:lnSpc>
              <a:spcAft>
                <a:spcPts val="600"/>
              </a:spcAft>
              <a:buFont typeface="Arial" panose="020B0604020202020204" pitchFamily="34" charset="0"/>
              <a:buChar char="•"/>
              <a:defRPr/>
            </a:pPr>
            <a:r>
              <a:rPr lang="en-GB" sz="1900" dirty="0">
                <a:solidFill>
                  <a:srgbClr val="484D51"/>
                </a:solidFill>
              </a:rPr>
              <a:t>Most stakeholders agree the ONP should focus on the low regrets options and ‘quick wins’ that are inline with the proposals from Ofgem’s Access SCR.</a:t>
            </a:r>
          </a:p>
          <a:p>
            <a:pPr marL="800100" lvl="1" indent="-342900">
              <a:lnSpc>
                <a:spcPct val="110000"/>
              </a:lnSpc>
              <a:spcAft>
                <a:spcPts val="600"/>
              </a:spcAft>
              <a:buFont typeface="Arial" panose="020B0604020202020204" pitchFamily="34" charset="0"/>
              <a:buChar char="•"/>
              <a:defRPr/>
            </a:pPr>
            <a:r>
              <a:rPr lang="en-GB" sz="1900" dirty="0">
                <a:solidFill>
                  <a:srgbClr val="484D51"/>
                </a:solidFill>
              </a:rPr>
              <a:t>One stakeholder agreed with the focus group requirements but surprised that 70% of respondents only need the curtailment details at offer stage. Believes majority would need this earlier and at least at discussion stage with network planners.</a:t>
            </a:r>
          </a:p>
          <a:p>
            <a:pPr marL="800100" lvl="1" indent="-342900">
              <a:lnSpc>
                <a:spcPct val="110000"/>
              </a:lnSpc>
              <a:spcAft>
                <a:spcPts val="600"/>
              </a:spcAft>
              <a:buFont typeface="Arial" panose="020B0604020202020204" pitchFamily="34" charset="0"/>
              <a:buChar char="•"/>
              <a:defRPr/>
            </a:pPr>
            <a:r>
              <a:rPr lang="en-GB" sz="1900" dirty="0">
                <a:solidFill>
                  <a:srgbClr val="484D51"/>
                </a:solidFill>
              </a:rPr>
              <a:t>One stakeholder noted they do not have any additional data requirements. </a:t>
            </a:r>
            <a:endParaRPr kumimoji="0" lang="en-GB" sz="2400" i="0" u="none" strike="noStrike" kern="1200" cap="none" spc="0" normalizeH="0" baseline="0" noProof="0" dirty="0">
              <a:ln>
                <a:noFill/>
              </a:ln>
              <a:solidFill>
                <a:prstClr val="black"/>
              </a:solidFill>
              <a:effectLst/>
              <a:uLnTx/>
              <a:uFillTx/>
              <a:latin typeface="Calibri"/>
              <a:ea typeface="+mn-ea"/>
              <a:cs typeface="+mn-cs"/>
            </a:endParaRP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156351"/>
            <a:ext cx="11296967"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the curtailment information requirements we have identified as a priority, with input from the Stakeholder Focus Group, meet your needs?  If not, what additional requirements are there?</a:t>
            </a:r>
          </a:p>
        </p:txBody>
      </p:sp>
    </p:spTree>
    <p:extLst>
      <p:ext uri="{BB962C8B-B14F-4D97-AF65-F5344CB8AC3E}">
        <p14:creationId xmlns:p14="http://schemas.microsoft.com/office/powerpoint/2010/main" val="3115009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a:xfrm>
            <a:off x="497578" y="279660"/>
            <a:ext cx="9000000" cy="533071"/>
          </a:xfrm>
        </p:spPr>
        <p:txBody>
          <a:bodyPr anchor="t"/>
          <a:lstStyle/>
          <a:p>
            <a:r>
              <a:rPr lang="en-US" dirty="0"/>
              <a:t>Responses to Q19</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a:xfrm>
            <a:off x="10591103" y="6354204"/>
            <a:ext cx="1125954" cy="3600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56</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4E68C019-0FD2-974C-95E3-39088632293C}"/>
              </a:ext>
            </a:extLst>
          </p:cNvPr>
          <p:cNvSpPr txBox="1"/>
          <p:nvPr/>
        </p:nvSpPr>
        <p:spPr>
          <a:xfrm>
            <a:off x="239217" y="2436436"/>
            <a:ext cx="11477840" cy="3651256"/>
          </a:xfrm>
          <a:prstGeom prst="rect">
            <a:avLst/>
          </a:prstGeom>
          <a:noFill/>
          <a:ln>
            <a:noFill/>
          </a:ln>
        </p:spPr>
        <p:txBody>
          <a:bodyPr wrap="square" rtlCol="0">
            <a:spAutoFit/>
          </a:bodyPr>
          <a:lstStyle/>
          <a:p>
            <a:pPr marL="182562" lvl="1" indent="-171450">
              <a:lnSpc>
                <a:spcPct val="110000"/>
              </a:lnSpc>
              <a:spcAft>
                <a:spcPts val="600"/>
              </a:spcAft>
              <a:buFont typeface="Arial" panose="020B0604020202020204" pitchFamily="34" charset="0"/>
              <a:buChar char="•"/>
              <a:defRPr/>
            </a:pPr>
            <a:r>
              <a:rPr lang="en-GB" b="1" dirty="0">
                <a:solidFill>
                  <a:srgbClr val="484D51"/>
                </a:solidFill>
              </a:rPr>
              <a:t>“</a:t>
            </a:r>
            <a:r>
              <a:rPr lang="en-GB" dirty="0">
                <a:solidFill>
                  <a:srgbClr val="484D51"/>
                </a:solidFill>
              </a:rPr>
              <a:t>Not clear how  the use of third party curtailment  information providers (TPCIP) helps either DNOs or generators; DNOs will still have to provide the bulk of the data to the third party”- believe the best route is to leave it to the market to decide whether there is additional value for generators using TPCIP.</a:t>
            </a:r>
          </a:p>
          <a:p>
            <a:pPr marL="269875" lvl="1" indent="-258763">
              <a:lnSpc>
                <a:spcPct val="110000"/>
              </a:lnSpc>
              <a:spcAft>
                <a:spcPts val="600"/>
              </a:spcAft>
              <a:buFont typeface="Arial" panose="020B0604020202020204" pitchFamily="34" charset="0"/>
              <a:buChar char="•"/>
              <a:defRPr/>
            </a:pPr>
            <a:r>
              <a:rPr lang="en-GB" dirty="0">
                <a:solidFill>
                  <a:srgbClr val="484D51"/>
                </a:solidFill>
              </a:rPr>
              <a:t>Requested to see more regarding timescales for delivering the modelling required by the DNOs. Have the DNOs forecast the future resource requirement to carry out this work?</a:t>
            </a:r>
          </a:p>
          <a:p>
            <a:pPr marL="269875" lvl="1" indent="-258763">
              <a:lnSpc>
                <a:spcPct val="110000"/>
              </a:lnSpc>
              <a:spcAft>
                <a:spcPts val="600"/>
              </a:spcAft>
              <a:buFont typeface="Arial" panose="020B0604020202020204" pitchFamily="34" charset="0"/>
              <a:buChar char="•"/>
              <a:defRPr/>
            </a:pPr>
            <a:r>
              <a:rPr lang="en-GB" dirty="0">
                <a:solidFill>
                  <a:srgbClr val="484D51"/>
                </a:solidFill>
              </a:rPr>
              <a:t>Whole market needs to be provided with the same underlying data in a form that can be easily processed. The choice of whether market participants decide to process the data themselves, or use a third-party, should be left to the market. </a:t>
            </a:r>
          </a:p>
          <a:p>
            <a:pPr marL="269875" lvl="1" indent="-258763">
              <a:lnSpc>
                <a:spcPct val="110000"/>
              </a:lnSpc>
              <a:spcAft>
                <a:spcPts val="600"/>
              </a:spcAft>
              <a:buFont typeface="Arial" panose="020B0604020202020204" pitchFamily="34" charset="0"/>
              <a:buChar char="•"/>
              <a:defRPr/>
            </a:pPr>
            <a:r>
              <a:rPr lang="en-GB" dirty="0">
                <a:solidFill>
                  <a:srgbClr val="484D51"/>
                </a:solidFill>
              </a:rPr>
              <a:t>Role of the DNOs and ONP should be to provide the same data in a common format to enable customers and third parties to extract the value of that information. ONP should abide by the open data principles established by the Energy Data Taskforce, allowing the market to decide how it uses that information. </a:t>
            </a:r>
          </a:p>
        </p:txBody>
      </p:sp>
      <p:sp>
        <p:nvSpPr>
          <p:cNvPr id="14" name="TextBox 13">
            <a:extLst>
              <a:ext uri="{FF2B5EF4-FFF2-40B4-BE49-F238E27FC236}">
                <a16:creationId xmlns:a16="http://schemas.microsoft.com/office/drawing/2014/main" id="{FA20BBA3-43D6-F045-B035-536AB06C169B}"/>
              </a:ext>
            </a:extLst>
          </p:cNvPr>
          <p:cNvSpPr txBox="1"/>
          <p:nvPr/>
        </p:nvSpPr>
        <p:spPr>
          <a:xfrm>
            <a:off x="239217" y="882164"/>
            <a:ext cx="10425674" cy="1554272"/>
          </a:xfrm>
          <a:prstGeom prst="rect">
            <a:avLst/>
          </a:prstGeom>
          <a:solidFill>
            <a:schemeClr val="bg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In addition to improving curtailment data provision, Product 9 has also considered the role of third-party curtailment information providers where more sensitivities can be provided specific to customer assets.  Would you consider using a third party for more curtailment tailored information and if so, should we explore this option further or leave it to the market?</a:t>
            </a:r>
          </a:p>
        </p:txBody>
      </p:sp>
    </p:spTree>
    <p:extLst>
      <p:ext uri="{BB962C8B-B14F-4D97-AF65-F5344CB8AC3E}">
        <p14:creationId xmlns:p14="http://schemas.microsoft.com/office/powerpoint/2010/main" val="40300044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720000" y="288000"/>
            <a:ext cx="9000000" cy="441049"/>
          </a:xfrm>
        </p:spPr>
        <p:txBody>
          <a:bodyPr anchor="t"/>
          <a:lstStyle/>
          <a:p>
            <a:r>
              <a:rPr lang="en-GB" dirty="0"/>
              <a:t>You said, we will</a:t>
            </a:r>
          </a:p>
        </p:txBody>
      </p:sp>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57</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1966217442"/>
              </p:ext>
            </p:extLst>
          </p:nvPr>
        </p:nvGraphicFramePr>
        <p:xfrm>
          <a:off x="198088" y="729049"/>
          <a:ext cx="11530821" cy="5273040"/>
        </p:xfrm>
        <a:graphic>
          <a:graphicData uri="http://schemas.openxmlformats.org/drawingml/2006/table">
            <a:tbl>
              <a:tblPr firstRow="1" bandRow="1"/>
              <a:tblGrid>
                <a:gridCol w="3596902">
                  <a:extLst>
                    <a:ext uri="{9D8B030D-6E8A-4147-A177-3AD203B41FA5}">
                      <a16:colId xmlns:a16="http://schemas.microsoft.com/office/drawing/2014/main" val="591680162"/>
                    </a:ext>
                  </a:extLst>
                </a:gridCol>
                <a:gridCol w="5234608">
                  <a:extLst>
                    <a:ext uri="{9D8B030D-6E8A-4147-A177-3AD203B41FA5}">
                      <a16:colId xmlns:a16="http://schemas.microsoft.com/office/drawing/2014/main" val="2332472791"/>
                    </a:ext>
                  </a:extLst>
                </a:gridCol>
                <a:gridCol w="2699311">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r>
                        <a:rPr lang="en-GB" sz="1200" b="0" dirty="0"/>
                        <a:t>Full support for Focus Group provided material and recordings shared with wider stakeholders and supplemented with wider industry consultation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The sessions are not recorded as a general practice and as such is not shared on a public forum. However, Materials of the Focus Group workshops including the slides , meeting notes and outcomes are available.  These will be signposted better.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Continue to use the focus group as required to support the development of solutions.  All relevant materials will be shared with wider stakeholders.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b="0" dirty="0"/>
                        <a:t>Generally support the priority information needs identified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Use the information to prioritise the Curtailment Information implementation plans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Implement the Curtailment Information plans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r>
                        <a:rPr lang="en-GB" sz="1200" b="0" dirty="0">
                          <a:solidFill>
                            <a:srgbClr val="484D51"/>
                          </a:solidFill>
                        </a:rPr>
                        <a:t>Support for focusing on low regrets options / ‘quick wins’ inline with the A&amp;FLC SCR  proposals</a:t>
                      </a:r>
                      <a:endParaRPr lang="en-GB" sz="1200" b="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Continue with this approach</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Continue with this approach</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r h="0">
                <a:tc>
                  <a:txBody>
                    <a:bodyPr/>
                    <a:lstStyle/>
                    <a:p>
                      <a:r>
                        <a:rPr lang="en-GB" sz="1200" b="0" dirty="0">
                          <a:solidFill>
                            <a:srgbClr val="484D51"/>
                          </a:solidFill>
                        </a:rPr>
                        <a:t>The choice of whether market participants decide to process curtailment data themselves, or use a third-party, should be left to the market. </a:t>
                      </a:r>
                      <a:endParaRPr lang="en-GB" sz="1200" b="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Given general appetite was to leave this option to the market it will not feature in the P9 activity.</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r h="0">
                <a:tc>
                  <a:txBody>
                    <a:bodyPr/>
                    <a:lstStyle/>
                    <a:p>
                      <a:r>
                        <a:rPr lang="en-GB" sz="1200" b="0" dirty="0">
                          <a:solidFill>
                            <a:srgbClr val="484D51"/>
                          </a:solidFill>
                        </a:rPr>
                        <a:t>DNOs should provide the same data in a common format to enable customers and third parties to extract value. </a:t>
                      </a:r>
                      <a:endParaRPr lang="en-GB" sz="1200" b="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Consistency is information provision has been identified as a key principle in the activity and deliverables of the P9 Curtailment Information Product</a:t>
                      </a:r>
                    </a:p>
                    <a:p>
                      <a:endParaRPr lang="en-GB" sz="1200" dirty="0"/>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Consistency of data provision will continue to be a key focus for the implementation plans.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3404339924"/>
                  </a:ext>
                </a:extLst>
              </a:tr>
              <a:tr h="0">
                <a:tc>
                  <a:txBody>
                    <a:bodyPr/>
                    <a:lstStyle/>
                    <a:p>
                      <a:r>
                        <a:rPr lang="en-GB" sz="1200" b="0" dirty="0">
                          <a:solidFill>
                            <a:srgbClr val="484D51"/>
                          </a:solidFill>
                        </a:rPr>
                        <a:t>ONP should abide by the open data principles established by the EDTF allowing the market to decide how it uses that information </a:t>
                      </a:r>
                      <a:endParaRPr lang="en-GB" sz="1200" b="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The ONP is guided by ENA’s Data and Digitalisation Steering Group (DDSG). This group was created to ensure the benefits of accessible data and digitalisation are realised inline with the EDTF principles. </a:t>
                      </a:r>
                      <a:r>
                        <a:rPr lang="en-GB" sz="1200" b="0" dirty="0"/>
                        <a:t>The DDSG has developed two products: the National Energy System Map (NESM) and the Energy Data Request Service available via ENA’s website.  A Data Triage Playbook guides networks on responding to data requests and aligning to a ‘Presumed Open Data’ principle. </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The work of the DDSG will continue to guide ONP and networks throughout 2022. </a:t>
                      </a:r>
                      <a:endParaRPr lang="en-GB" sz="1200" dirty="0">
                        <a:highlight>
                          <a:srgbClr val="FFFF00"/>
                        </a:highlight>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3379341463"/>
                  </a:ext>
                </a:extLst>
              </a:tr>
            </a:tbl>
          </a:graphicData>
        </a:graphic>
      </p:graphicFrame>
    </p:spTree>
    <p:extLst>
      <p:ext uri="{BB962C8B-B14F-4D97-AF65-F5344CB8AC3E}">
        <p14:creationId xmlns:p14="http://schemas.microsoft.com/office/powerpoint/2010/main" val="27330191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a:xfrm>
            <a:off x="719999" y="3529071"/>
            <a:ext cx="9222991" cy="1544003"/>
          </a:xfrm>
        </p:spPr>
        <p:txBody>
          <a:bodyPr/>
          <a:lstStyle/>
          <a:p>
            <a:r>
              <a:rPr lang="en-US" dirty="0"/>
              <a:t>Residential Flexibility</a:t>
            </a:r>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506530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Key headlines and summary</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20000" y="1449000"/>
            <a:ext cx="9957600" cy="3960000"/>
          </a:xfrm>
        </p:spPr>
        <p:txBody>
          <a:bodyPr/>
          <a:lstStyle/>
          <a:p>
            <a:pPr lvl="2">
              <a:spcAft>
                <a:spcPts val="600"/>
              </a:spcAft>
              <a:defRPr/>
            </a:pPr>
            <a:r>
              <a:rPr lang="en-GB" dirty="0"/>
              <a:t>One stakeholder sited problems faced by many customers purchasing a heat pump or EV on fixed rate, non-time of use tariffs that use load during peak periods. Also, customer variability and other asset-specific issues can make it hard for these technologies to meet their full potential in existing flexibility services. </a:t>
            </a:r>
          </a:p>
          <a:p>
            <a:pPr lvl="2">
              <a:spcAft>
                <a:spcPts val="600"/>
              </a:spcAft>
              <a:defRPr/>
            </a:pPr>
            <a:r>
              <a:rPr lang="en-GB" dirty="0"/>
              <a:t>One stakeholder identified a potential for ENA to address the problem of rising residential demand at its core and mobilise residential flexibility with a new service procured ahead of time.</a:t>
            </a:r>
          </a:p>
          <a:p>
            <a:pPr lvl="2">
              <a:spcAft>
                <a:spcPts val="600"/>
              </a:spcAft>
              <a:defRPr/>
            </a:pPr>
            <a:r>
              <a:rPr lang="en-GB" dirty="0"/>
              <a:t>Two stakeholders shared the concerns of other aggregators, that the proposals from the ESO to limit aggregation to Grid Supply Points  (GSP) for its new response and reserve  products will seriously disincentivise residential propositions.</a:t>
            </a:r>
          </a:p>
          <a:p>
            <a:pPr lvl="2">
              <a:spcAft>
                <a:spcPts val="600"/>
              </a:spcAft>
              <a:defRPr/>
            </a:pPr>
            <a:r>
              <a:rPr lang="en-GB" dirty="0"/>
              <a:t>One stakeholder expressed concern over the current conception of flexibility (and flexible services) may preclude flexibility as a property of a wider system that includes dwelling fabric (for thermal storage) as well as the bounded electricity network and its connected appliances. </a:t>
            </a:r>
          </a:p>
          <a:p>
            <a:pPr lvl="2">
              <a:spcAft>
                <a:spcPts val="600"/>
              </a:spcAft>
              <a:defRPr/>
            </a:pPr>
            <a:endParaRPr lang="en-GB" dirty="0"/>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59</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65091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GB" dirty="0"/>
              <a:t>Responses received</a:t>
            </a:r>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719999" y="1448999"/>
            <a:ext cx="10812637" cy="4419955"/>
          </a:xfrm>
        </p:spPr>
        <p:txBody>
          <a:bodyPr/>
          <a:lstStyle/>
          <a:p>
            <a:pPr lvl="2">
              <a:spcAft>
                <a:spcPts val="600"/>
              </a:spcAft>
              <a:defRPr/>
            </a:pPr>
            <a:r>
              <a:rPr lang="en-US" dirty="0"/>
              <a:t>The Flexibility consultation ended on 24</a:t>
            </a:r>
            <a:r>
              <a:rPr lang="en-US" baseline="30000" dirty="0"/>
              <a:t>th</a:t>
            </a:r>
            <a:r>
              <a:rPr lang="en-US" dirty="0"/>
              <a:t> Sep (additional 1 week extension of deadline offered)</a:t>
            </a:r>
          </a:p>
          <a:p>
            <a:pPr lvl="2">
              <a:spcAft>
                <a:spcPts val="600"/>
              </a:spcAft>
              <a:defRPr/>
            </a:pPr>
            <a:r>
              <a:rPr lang="en-US" dirty="0"/>
              <a:t>18 responses received in total</a:t>
            </a:r>
          </a:p>
          <a:p>
            <a:pPr lvl="4">
              <a:spcAft>
                <a:spcPts val="600"/>
              </a:spcAft>
              <a:defRPr/>
            </a:pPr>
            <a:r>
              <a:rPr lang="en-US" dirty="0"/>
              <a:t>Academic</a:t>
            </a:r>
          </a:p>
          <a:p>
            <a:pPr lvl="4">
              <a:spcAft>
                <a:spcPts val="600"/>
              </a:spcAft>
              <a:defRPr/>
            </a:pPr>
            <a:r>
              <a:rPr lang="en-US" dirty="0"/>
              <a:t>Cross Industry Representative</a:t>
            </a:r>
          </a:p>
          <a:p>
            <a:pPr lvl="4">
              <a:spcAft>
                <a:spcPts val="600"/>
              </a:spcAft>
              <a:defRPr/>
            </a:pPr>
            <a:r>
              <a:rPr lang="en-US" dirty="0"/>
              <a:t>Demand Side Response/Aggregator</a:t>
            </a:r>
          </a:p>
          <a:p>
            <a:pPr lvl="4">
              <a:spcAft>
                <a:spcPts val="600"/>
              </a:spcAft>
              <a:defRPr/>
            </a:pPr>
            <a:r>
              <a:rPr lang="en-US" dirty="0"/>
              <a:t>Large Energy Companies</a:t>
            </a:r>
          </a:p>
          <a:p>
            <a:pPr lvl="4">
              <a:spcAft>
                <a:spcPts val="600"/>
              </a:spcAft>
              <a:defRPr/>
            </a:pPr>
            <a:r>
              <a:rPr lang="en-US" dirty="0"/>
              <a:t>Supply Chain Companies</a:t>
            </a:r>
          </a:p>
          <a:p>
            <a:pPr lvl="4">
              <a:spcAft>
                <a:spcPts val="600"/>
              </a:spcAft>
              <a:defRPr/>
            </a:pPr>
            <a:r>
              <a:rPr lang="en-US" dirty="0"/>
              <a:t>Trade Associations</a:t>
            </a:r>
          </a:p>
          <a:p>
            <a:pPr lvl="3">
              <a:spcAft>
                <a:spcPts val="600"/>
              </a:spcAft>
              <a:defRPr/>
            </a:pPr>
            <a:endParaRPr lang="en-US" dirty="0"/>
          </a:p>
          <a:p>
            <a:pPr lvl="2">
              <a:spcAft>
                <a:spcPts val="600"/>
              </a:spcAft>
              <a:defRPr/>
            </a:pPr>
            <a:r>
              <a:rPr lang="en-US" dirty="0"/>
              <a:t>WS1A P4 - Standard Agreement had a separate stand-alone consultation which received additional responses from a Large Energy Company, a Generator and a Supply Chain.</a:t>
            </a:r>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GB" sz="1600" b="0" i="0" u="none" strike="noStrike" kern="1200" cap="none" spc="0" normalizeH="0" baseline="0" noProof="0" dirty="0">
              <a:ln>
                <a:noFill/>
              </a:ln>
              <a:solidFill>
                <a:srgbClr val="00598E"/>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AC006944-A5DD-4E21-A90C-6C39D750646D}"/>
              </a:ext>
            </a:extLst>
          </p:cNvPr>
          <p:cNvSpPr txBox="1"/>
          <p:nvPr/>
        </p:nvSpPr>
        <p:spPr>
          <a:xfrm>
            <a:off x="7094483" y="2205573"/>
            <a:ext cx="3823896" cy="646331"/>
          </a:xfrm>
          <a:prstGeom prst="rect">
            <a:avLst/>
          </a:prstGeom>
          <a:noFill/>
        </p:spPr>
        <p:txBody>
          <a:bodyPr wrap="square" rtlCol="0">
            <a:spAutoFit/>
          </a:bodyPr>
          <a:lstStyle/>
          <a:p>
            <a:r>
              <a:rPr lang="en-GB" dirty="0">
                <a:solidFill>
                  <a:schemeClr val="accent4"/>
                </a:solidFill>
                <a:hlinkClick r:id="rId2">
                  <a:extLst>
                    <a:ext uri="{A12FA001-AC4F-418D-AE19-62706E023703}">
                      <ahyp:hlinkClr xmlns:ahyp="http://schemas.microsoft.com/office/drawing/2018/hyperlinkcolor" val="tx"/>
                    </a:ext>
                  </a:extLst>
                </a:hlinkClick>
              </a:rPr>
              <a:t>All non-confidential individual responses can be found here </a:t>
            </a:r>
            <a:endParaRPr lang="en-GB" dirty="0">
              <a:solidFill>
                <a:schemeClr val="accent4"/>
              </a:solidFill>
            </a:endParaRPr>
          </a:p>
        </p:txBody>
      </p:sp>
    </p:spTree>
    <p:extLst>
      <p:ext uri="{BB962C8B-B14F-4D97-AF65-F5344CB8AC3E}">
        <p14:creationId xmlns:p14="http://schemas.microsoft.com/office/powerpoint/2010/main" val="25351226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Responses to Q20</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60</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F1E112B2-1237-7C49-B87F-A0A29F81A2C2}"/>
              </a:ext>
            </a:extLst>
          </p:cNvPr>
          <p:cNvSpPr txBox="1"/>
          <p:nvPr/>
        </p:nvSpPr>
        <p:spPr>
          <a:xfrm>
            <a:off x="150921" y="2889924"/>
            <a:ext cx="10413506" cy="2561920"/>
          </a:xfrm>
          <a:prstGeom prst="rect">
            <a:avLst/>
          </a:prstGeom>
          <a:noFill/>
        </p:spPr>
        <p:txBody>
          <a:bodyPr wrap="square" rtlCol="0">
            <a:spAutoFit/>
          </a:bodyPr>
          <a:lstStyle/>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kumimoji="0" lang="en-GB" sz="1900" b="0" i="0" u="none" strike="noStrike" kern="1200" cap="none" spc="0" normalizeH="0" baseline="0" noProof="0" dirty="0">
                <a:ln>
                  <a:noFill/>
                </a:ln>
                <a:solidFill>
                  <a:srgbClr val="484D51"/>
                </a:solidFill>
                <a:effectLst/>
                <a:uLnTx/>
                <a:uFillTx/>
                <a:latin typeface="Arial" panose="020B0604020202020204"/>
                <a:ea typeface="+mn-ea"/>
                <a:cs typeface="+mn-cs"/>
              </a:rPr>
              <a:t>Two stakeholders shared the concerns of other aggregators, that the proposals from the ESO to limit aggregation to Grid Supply Points (GSP) for its new response and reserve  products will seriously disincentivise residential propositions.</a:t>
            </a:r>
          </a:p>
          <a:p>
            <a:pPr marL="800100" marR="0" lvl="1" indent="-342900" algn="l" defTabSz="914400" rtl="0" eaLnBrk="1" fontAlgn="auto" latinLnBrk="0" hangingPunct="1">
              <a:lnSpc>
                <a:spcPct val="110000"/>
              </a:lnSpc>
              <a:spcBef>
                <a:spcPts val="0"/>
              </a:spcBef>
              <a:spcAft>
                <a:spcPts val="600"/>
              </a:spcAft>
              <a:buClrTx/>
              <a:buSzTx/>
              <a:buFont typeface="Arial" panose="020B0604020202020204" pitchFamily="34" charset="0"/>
              <a:buChar char="•"/>
              <a:tabLst/>
              <a:defRPr/>
            </a:pPr>
            <a:r>
              <a:rPr lang="en-GB" sz="1900" dirty="0">
                <a:solidFill>
                  <a:srgbClr val="484D51"/>
                </a:solidFill>
                <a:latin typeface="Arial" panose="020B0604020202020204"/>
              </a:rPr>
              <a:t>One stakeholder noted the potential to for Open Networks to address the problem of rising residential demand at its core and mobilise residential flexibility with a new service procured ahead of time.</a:t>
            </a:r>
          </a:p>
          <a:p>
            <a:pPr marL="457200" marR="0" lvl="1" indent="0" algn="l" defTabSz="914400" rtl="0" eaLnBrk="1" fontAlgn="auto" latinLnBrk="0" hangingPunct="1">
              <a:lnSpc>
                <a:spcPct val="110000"/>
              </a:lnSpc>
              <a:spcBef>
                <a:spcPts val="0"/>
              </a:spcBef>
              <a:spcAft>
                <a:spcPts val="60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a:extLst>
              <a:ext uri="{FF2B5EF4-FFF2-40B4-BE49-F238E27FC236}">
                <a16:creationId xmlns:a16="http://schemas.microsoft.com/office/drawing/2014/main" id="{F2B87A06-9BF0-4E7B-842B-C95B9A18CECD}"/>
              </a:ext>
            </a:extLst>
          </p:cNvPr>
          <p:cNvSpPr txBox="1"/>
          <p:nvPr/>
        </p:nvSpPr>
        <p:spPr>
          <a:xfrm>
            <a:off x="616866" y="1700048"/>
            <a:ext cx="11296967" cy="9694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dirty="0">
                <a:ln>
                  <a:noFill/>
                </a:ln>
                <a:solidFill>
                  <a:srgbClr val="00598E"/>
                </a:solidFill>
                <a:effectLst/>
                <a:uLnTx/>
                <a:uFillTx/>
                <a:latin typeface="Arial" panose="020B0604020202020204"/>
                <a:ea typeface="+mn-ea"/>
                <a:cs typeface="+mn-cs"/>
              </a:rPr>
              <a:t>Do you have any ideas on how we might better engage and encourage participation of residential flexibility in flexibility service provision and identify any barriers that might currently exist along with potential solutions?</a:t>
            </a:r>
          </a:p>
        </p:txBody>
      </p:sp>
    </p:spTree>
    <p:extLst>
      <p:ext uri="{BB962C8B-B14F-4D97-AF65-F5344CB8AC3E}">
        <p14:creationId xmlns:p14="http://schemas.microsoft.com/office/powerpoint/2010/main" val="24453079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31151211"/>
              </p:ext>
            </p:extLst>
          </p:nvPr>
        </p:nvGraphicFramePr>
        <p:xfrm>
          <a:off x="272733" y="1371758"/>
          <a:ext cx="11530821" cy="4846320"/>
        </p:xfrm>
        <a:graphic>
          <a:graphicData uri="http://schemas.openxmlformats.org/drawingml/2006/table">
            <a:tbl>
              <a:tblPr firstRow="1" bandRow="1"/>
              <a:tblGrid>
                <a:gridCol w="3831739">
                  <a:extLst>
                    <a:ext uri="{9D8B030D-6E8A-4147-A177-3AD203B41FA5}">
                      <a16:colId xmlns:a16="http://schemas.microsoft.com/office/drawing/2014/main" val="591680162"/>
                    </a:ext>
                  </a:extLst>
                </a:gridCol>
                <a:gridCol w="3831739">
                  <a:extLst>
                    <a:ext uri="{9D8B030D-6E8A-4147-A177-3AD203B41FA5}">
                      <a16:colId xmlns:a16="http://schemas.microsoft.com/office/drawing/2014/main" val="2332472791"/>
                    </a:ext>
                  </a:extLst>
                </a:gridCol>
                <a:gridCol w="3867343">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Concerns of aggregators, that the proposals from the ESO to limit aggregation  to  Grid  Supply  Points  (GSP)for  its new  response  and  reserve  products will seriously  disincentivise residential propositions.</a:t>
                      </a:r>
                    </a:p>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This feedback has been passed on to the relevant department within National Grid ESO and will be addressed through their appropriate channels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dirty="0"/>
                        <a:t>We believe there is potential to for ENA to address the problem of rising residential demand ( due to EV/HP) at its core and mobilise residential flexibility with a new service procured ahead of time.-This service would be based on ‘avoided load’ rather than specific demand reduction</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Noted. In 2022 we propose to review the flexibility product definitions to reflect on the experience and learnings from their deployment. Full details of the recommendations received will be noted passed on to the product team for consideration</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r h="0">
                <a:tc>
                  <a:txBody>
                    <a:bodyPr/>
                    <a:lstStyle/>
                    <a:p>
                      <a:r>
                        <a:rPr lang="en-GB" sz="1200" dirty="0"/>
                        <a:t>One stakeholder expressed concern over the current conception of flexibility (and flexible services) may preclude flexibility as a property of a wider system that includes dwelling fabric (for thermal storage)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The work undertaken in the Open Network has been technology agnostic. Ensuring that the development of flexibility market does not preclude any technology/stakeholder form participating in the market has been and will continue to remain our priority.</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We will continue working closely with the relevant ENA working groups ( that work closely with specific technologies) maintain a two way communication exchanging learning from those groups are well as feeding key learnings form Open Networks.   </a:t>
                      </a:r>
                    </a:p>
                    <a:p>
                      <a:r>
                        <a:rPr lang="en-GB" sz="1200" dirty="0"/>
                        <a:t>In addition , in 2022 we have proposed the review of standard flexible products definitions. The learning form the past years will help us identify potential barriers to market proliferation. </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521363"/>
                  </a:ext>
                </a:extLst>
              </a:tr>
              <a:tr h="0">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3404339924"/>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61</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7778227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p:txBody>
          <a:bodyPr/>
          <a:lstStyle/>
          <a:p>
            <a:r>
              <a:rPr lang="en-US" dirty="0"/>
              <a:t>WS1A P4 Workstream Consultation- Standard Agreement</a:t>
            </a:r>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62</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5585395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US" dirty="0"/>
              <a:t>Responses to Consultation </a:t>
            </a:r>
            <a:endParaRPr lang="en-GB" dirty="0"/>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383893" y="2562206"/>
            <a:ext cx="9957600" cy="2993863"/>
          </a:xfrm>
        </p:spPr>
        <p:txBody>
          <a:bodyPr/>
          <a:lstStyle/>
          <a:p>
            <a:pPr marL="457200" lvl="1">
              <a:spcAft>
                <a:spcPts val="600"/>
              </a:spcAft>
              <a:buClr>
                <a:schemeClr val="accent4"/>
              </a:buClr>
              <a:defRPr/>
            </a:pPr>
            <a:r>
              <a:rPr lang="en-GB" sz="1600" dirty="0"/>
              <a:t>We received 3 responses to the consultation, 1 supporting the Consultation, 1 gave no view and 1 challenged if the Standard agreement was fit for aggregators.</a:t>
            </a:r>
          </a:p>
          <a:p>
            <a:pPr lvl="2"/>
            <a:r>
              <a:rPr lang="en-US" sz="1400" dirty="0"/>
              <a:t>Key themes from the responses were </a:t>
            </a:r>
          </a:p>
          <a:p>
            <a:pPr lvl="3"/>
            <a:r>
              <a:rPr lang="en-US" sz="1400" dirty="0"/>
              <a:t>How will the ESO be using the Standard Agreement across it balancing services</a:t>
            </a:r>
          </a:p>
          <a:p>
            <a:pPr lvl="3"/>
            <a:r>
              <a:rPr lang="en-US" sz="1400" dirty="0"/>
              <a:t>Thoughts on how the Standard agreement works with flexibility services provided by EVCP</a:t>
            </a:r>
          </a:p>
          <a:p>
            <a:pPr lvl="3"/>
            <a:r>
              <a:rPr lang="en-US" sz="1400" dirty="0"/>
              <a:t>Challenges of services being delivered by EVCP</a:t>
            </a:r>
          </a:p>
          <a:p>
            <a:pPr lvl="3"/>
            <a:r>
              <a:rPr lang="en-US" sz="1400" dirty="0"/>
              <a:t>Level of insurance and indemnities for smaller organizations</a:t>
            </a:r>
          </a:p>
          <a:p>
            <a:pPr lvl="2"/>
            <a:r>
              <a:rPr lang="en-US" sz="1400" dirty="0"/>
              <a:t> Other areas raised not directly related to Standard Agreement </a:t>
            </a:r>
          </a:p>
          <a:p>
            <a:pPr lvl="3"/>
            <a:r>
              <a:rPr lang="en-US" sz="1400" dirty="0"/>
              <a:t>Service delivery provided by EVCP</a:t>
            </a:r>
          </a:p>
          <a:p>
            <a:pPr lvl="3"/>
            <a:r>
              <a:rPr lang="en-US" sz="1400" dirty="0"/>
              <a:t>Metering requirements for community providers  and power to participate publication </a:t>
            </a:r>
          </a:p>
          <a:p>
            <a:endParaRPr lang="en-GB" dirty="0"/>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fld id="{98FF217E-B86F-EA42-9607-BE163228A213}" type="slidenum">
              <a:rPr lang="en-GB"/>
              <a:pPr/>
              <a:t>63</a:t>
            </a:fld>
            <a:endParaRPr lang="en-GB"/>
          </a:p>
        </p:txBody>
      </p:sp>
      <p:sp>
        <p:nvSpPr>
          <p:cNvPr id="6" name="TextBox 5">
            <a:extLst>
              <a:ext uri="{FF2B5EF4-FFF2-40B4-BE49-F238E27FC236}">
                <a16:creationId xmlns:a16="http://schemas.microsoft.com/office/drawing/2014/main" id="{135561B3-5E4A-4A8F-B63C-B2A16FB05164}"/>
              </a:ext>
            </a:extLst>
          </p:cNvPr>
          <p:cNvSpPr txBox="1"/>
          <p:nvPr/>
        </p:nvSpPr>
        <p:spPr>
          <a:xfrm>
            <a:off x="383893" y="1432252"/>
            <a:ext cx="11424213" cy="969496"/>
          </a:xfrm>
          <a:prstGeom prst="rect">
            <a:avLst/>
          </a:prstGeom>
          <a:noFill/>
        </p:spPr>
        <p:txBody>
          <a:bodyPr wrap="square">
            <a:spAutoFit/>
          </a:bodyPr>
          <a:lstStyle/>
          <a:p>
            <a:pPr lvl="0">
              <a:defRPr/>
            </a:pPr>
            <a:r>
              <a:rPr lang="en-GB" sz="1900" b="1" dirty="0">
                <a:solidFill>
                  <a:srgbClr val="00598E"/>
                </a:solidFill>
                <a:latin typeface="Arial" panose="020B0604020202020204"/>
              </a:rPr>
              <a:t>There was no specific questions asked regarding the published consultation, instead </a:t>
            </a:r>
            <a:r>
              <a:rPr lang="en-GB" sz="1900" b="1" dirty="0">
                <a:solidFill>
                  <a:srgbClr val="00598E"/>
                </a:solidFill>
              </a:rPr>
              <a:t>Stakeholders where invited to review the contract and supporting detail in full and provide feedback and their insights on the documents, it’s useability and accessibility overall.</a:t>
            </a:r>
            <a:r>
              <a:rPr kumimoji="0" lang="en-GB" sz="1900" b="1" i="0" u="none" strike="noStrike" kern="1200" cap="none" spc="0" normalizeH="0" baseline="0" noProof="0" dirty="0">
                <a:ln>
                  <a:noFill/>
                </a:ln>
                <a:solidFill>
                  <a:srgbClr val="00598E"/>
                </a:solidFill>
                <a:effectLst/>
                <a:uLnTx/>
                <a:uFillTx/>
                <a:latin typeface="Arial" panose="020B0604020202020204"/>
                <a:ea typeface="+mn-ea"/>
                <a:cs typeface="+mn-cs"/>
              </a:rPr>
              <a:t> </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625093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79190" y="-191803"/>
            <a:ext cx="9000000" cy="936000"/>
          </a:xfrm>
        </p:spPr>
        <p:txBody>
          <a:bodyPr/>
          <a:lstStyle/>
          <a:p>
            <a:r>
              <a:rPr lang="en-GB" dirty="0"/>
              <a:t>You said, we will</a:t>
            </a:r>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1216627074"/>
              </p:ext>
            </p:extLst>
          </p:nvPr>
        </p:nvGraphicFramePr>
        <p:xfrm>
          <a:off x="223334" y="1205971"/>
          <a:ext cx="11745332" cy="4998720"/>
        </p:xfrm>
        <a:graphic>
          <a:graphicData uri="http://schemas.openxmlformats.org/drawingml/2006/table">
            <a:tbl>
              <a:tblPr firstRow="1" bandRow="1"/>
              <a:tblGrid>
                <a:gridCol w="3903022">
                  <a:extLst>
                    <a:ext uri="{9D8B030D-6E8A-4147-A177-3AD203B41FA5}">
                      <a16:colId xmlns:a16="http://schemas.microsoft.com/office/drawing/2014/main" val="591680162"/>
                    </a:ext>
                  </a:extLst>
                </a:gridCol>
                <a:gridCol w="4976063">
                  <a:extLst>
                    <a:ext uri="{9D8B030D-6E8A-4147-A177-3AD203B41FA5}">
                      <a16:colId xmlns:a16="http://schemas.microsoft.com/office/drawing/2014/main" val="2332472791"/>
                    </a:ext>
                  </a:extLst>
                </a:gridCol>
                <a:gridCol w="2866247">
                  <a:extLst>
                    <a:ext uri="{9D8B030D-6E8A-4147-A177-3AD203B41FA5}">
                      <a16:colId xmlns:a16="http://schemas.microsoft.com/office/drawing/2014/main" val="3922535247"/>
                    </a:ext>
                  </a:extLst>
                </a:gridCol>
              </a:tblGrid>
              <a:tr h="0">
                <a:tc>
                  <a:txBody>
                    <a:bodyPr/>
                    <a:lstStyle/>
                    <a:p>
                      <a:r>
                        <a:rPr lang="en-GB" sz="1600" b="1" dirty="0">
                          <a:solidFill>
                            <a:schemeClr val="bg1"/>
                          </a:solidFill>
                        </a:rPr>
                        <a:t>You said</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In 2021 we have/we are/we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pPr algn="l"/>
                      <a:r>
                        <a:rPr lang="en-GB" sz="1600" b="1" dirty="0">
                          <a:solidFill>
                            <a:schemeClr val="bg1"/>
                          </a:solidFill>
                        </a:rPr>
                        <a:t>In 2022, we will</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solidFill>
                            <a:srgbClr val="484D51"/>
                          </a:solidFill>
                          <a:latin typeface="+mn-lt"/>
                        </a:rPr>
                        <a:t>The standard contract needs adjusting to ensure it works for aggregators, including the aggregation of demand response from smaller assets. </a:t>
                      </a:r>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Building on updates made in Version 1.2, which include, the removal of singular terminology and the use of pluralised statements to reflect applicability to aggregators and aggregated assets</a:t>
                      </a:r>
                    </a:p>
                    <a:p>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Version 2 incorporates more extensive changes which provide the flexibility for providers to contract either as asset owners or aggregators. This includes aspects such as the provision of requisite documents for assets under development. </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 2022 we have proposed to further align the structure of schedules and documentation which can be used for all existing and future products. </a:t>
                      </a:r>
                    </a:p>
                    <a:p>
                      <a:endParaRPr lang="en-GB" sz="1200" dirty="0">
                        <a:highlight>
                          <a:srgbClr val="FFFF00"/>
                        </a:highlight>
                      </a:endParaRP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dirty="0"/>
                        <a:t>In terms of access, obligation on the Company to comply with reasonable requirements for site access. (e.g. health and safety requirements and having to cooperate on scheduling – it’s not acceptable to many customers to give DSOs an unrestricted right of entry, even with notice).</a:t>
                      </a:r>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t>This clause has been further relaxed within Version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clause regarding site access will remain. The rewording of the clause means that the company will contact the provider to arrange access rather than the company contacting the asset owner directly.</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0">
                <a:tc>
                  <a:txBody>
                    <a:bodyPr/>
                    <a:lstStyle/>
                    <a:p>
                      <a:pPr algn="just">
                        <a:lnSpc>
                          <a:spcPts val="1400"/>
                        </a:lnSpc>
                        <a:spcAft>
                          <a:spcPts val="600"/>
                        </a:spcAft>
                      </a:pPr>
                      <a:r>
                        <a:rPr lang="en-GB" sz="1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Harmonisation of the liabilities and Indemnities provisions across DNOs and the ESO.</a:t>
                      </a:r>
                      <a:endParaRPr lang="en-GB" sz="12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The liabilities and indemnities provision has been updated to align with the ESO’s dual cap approach. Thus, under the Standard Agreement, there is a general cap on liability for asset damage, with specific limits for the DNOs and the ESO.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Specific indemnities as relevant to individual services, will be set out in that service’s schedules. This allows for  </a:t>
                      </a:r>
                      <a:r>
                        <a:rPr lang="en-GB" sz="1200" b="0" kern="1200" dirty="0">
                          <a:solidFill>
                            <a:schemeClr val="tx1"/>
                          </a:solidFill>
                          <a:effectLst/>
                          <a:latin typeface="+mn-lt"/>
                          <a:ea typeface="+mn-ea"/>
                          <a:cs typeface="+mn-cs"/>
                        </a:rPr>
                        <a:t>lower limits to be set for when applicable across services which will remove any unnecessary barriers to  entry, in particular for smaller providers.</a:t>
                      </a:r>
                      <a:endParaRPr lang="en-GB" sz="1200" b="1" kern="1200" dirty="0">
                        <a:solidFill>
                          <a:schemeClr val="tx1"/>
                        </a:solidFill>
                        <a:effectLst/>
                        <a:latin typeface="+mn-lt"/>
                        <a:ea typeface="+mn-ea"/>
                        <a:cs typeface="+mn-cs"/>
                      </a:endParaRP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64</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64222098"/>
      </p:ext>
    </p:extLst>
  </p:cSld>
  <p:clrMapOvr>
    <a:masterClrMapping/>
  </p:clrMapOvr>
  <p:extLst>
    <p:ext uri="{6950BFC3-D8DA-4A85-94F7-54DA5524770B}">
      <p188:commentRel xmlns:p188="http://schemas.microsoft.com/office/powerpoint/2018/8/main" r:id="rId2"/>
    </p:ext>
  </p:extLs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p:txBody>
          <a:bodyPr/>
          <a:lstStyle/>
          <a:p>
            <a:r>
              <a:rPr lang="en-US" dirty="0"/>
              <a:t>Key Amendments to the Standard Agreement </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65</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graphicFrame>
        <p:nvGraphicFramePr>
          <p:cNvPr id="3" name="Table 2">
            <a:extLst>
              <a:ext uri="{FF2B5EF4-FFF2-40B4-BE49-F238E27FC236}">
                <a16:creationId xmlns:a16="http://schemas.microsoft.com/office/drawing/2014/main" id="{EEA81512-08CB-4EE1-8A74-00061BA4A9D7}"/>
              </a:ext>
            </a:extLst>
          </p:cNvPr>
          <p:cNvGraphicFramePr>
            <a:graphicFrameLocks noGrp="1"/>
          </p:cNvGraphicFramePr>
          <p:nvPr>
            <p:extLst>
              <p:ext uri="{D42A27DB-BD31-4B8C-83A1-F6EECF244321}">
                <p14:modId xmlns:p14="http://schemas.microsoft.com/office/powerpoint/2010/main" val="1814197346"/>
              </p:ext>
            </p:extLst>
          </p:nvPr>
        </p:nvGraphicFramePr>
        <p:xfrm>
          <a:off x="827465" y="1380711"/>
          <a:ext cx="9850135" cy="4380173"/>
        </p:xfrm>
        <a:graphic>
          <a:graphicData uri="http://schemas.openxmlformats.org/drawingml/2006/table">
            <a:tbl>
              <a:tblPr firstRow="1" firstCol="1" bandRow="1">
                <a:tableStyleId>{1E171933-4619-4E11-9A3F-F7608DF75F80}</a:tableStyleId>
              </a:tblPr>
              <a:tblGrid>
                <a:gridCol w="3049038">
                  <a:extLst>
                    <a:ext uri="{9D8B030D-6E8A-4147-A177-3AD203B41FA5}">
                      <a16:colId xmlns:a16="http://schemas.microsoft.com/office/drawing/2014/main" val="2030370280"/>
                    </a:ext>
                  </a:extLst>
                </a:gridCol>
                <a:gridCol w="6801097">
                  <a:extLst>
                    <a:ext uri="{9D8B030D-6E8A-4147-A177-3AD203B41FA5}">
                      <a16:colId xmlns:a16="http://schemas.microsoft.com/office/drawing/2014/main" val="2283151481"/>
                    </a:ext>
                  </a:extLst>
                </a:gridCol>
              </a:tblGrid>
              <a:tr h="176693">
                <a:tc gridSpan="2">
                  <a:txBody>
                    <a:bodyPr/>
                    <a:lstStyle/>
                    <a:p>
                      <a:pPr algn="l">
                        <a:lnSpc>
                          <a:spcPts val="1400"/>
                        </a:lnSpc>
                        <a:spcAft>
                          <a:spcPts val="600"/>
                        </a:spcAft>
                      </a:pPr>
                      <a:r>
                        <a:rPr lang="en-GB" sz="1200" b="1" dirty="0">
                          <a:solidFill>
                            <a:srgbClr val="FFFFFF"/>
                          </a:solidFill>
                          <a:effectLst/>
                        </a:rPr>
                        <a:t>Further Amendments to the Standard Agreement</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hMerge="1">
                  <a:txBody>
                    <a:bodyPr/>
                    <a:lstStyle/>
                    <a:p>
                      <a:endParaRPr lang="en-GB"/>
                    </a:p>
                  </a:txBody>
                  <a:tcPr/>
                </a:tc>
                <a:extLst>
                  <a:ext uri="{0D108BD9-81ED-4DB2-BD59-A6C34878D82A}">
                    <a16:rowId xmlns:a16="http://schemas.microsoft.com/office/drawing/2014/main" val="1438652690"/>
                  </a:ext>
                </a:extLst>
              </a:tr>
              <a:tr h="366903">
                <a:tc>
                  <a:txBody>
                    <a:bodyPr/>
                    <a:lstStyle/>
                    <a:p>
                      <a:pPr algn="l">
                        <a:lnSpc>
                          <a:spcPts val="1400"/>
                        </a:lnSpc>
                        <a:spcAft>
                          <a:spcPts val="600"/>
                        </a:spcAft>
                      </a:pPr>
                      <a:r>
                        <a:rPr lang="en-GB" sz="1200" dirty="0">
                          <a:solidFill>
                            <a:srgbClr val="000000"/>
                          </a:solidFill>
                          <a:effectLst/>
                        </a:rPr>
                        <a:t>Records and Audit</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a:txBody>
                    <a:bodyPr/>
                    <a:lstStyle/>
                    <a:p>
                      <a:pPr algn="l">
                        <a:lnSpc>
                          <a:spcPts val="1400"/>
                        </a:lnSpc>
                        <a:spcAft>
                          <a:spcPts val="600"/>
                        </a:spcAft>
                      </a:pPr>
                      <a:r>
                        <a:rPr lang="en-GB" sz="1200">
                          <a:solidFill>
                            <a:srgbClr val="000000"/>
                          </a:solidFill>
                          <a:effectLst/>
                        </a:rPr>
                        <a:t>Version 2 makes a distinction between financial, contractual and performance data and the ensuing data retention obligations.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extLst>
                  <a:ext uri="{0D108BD9-81ED-4DB2-BD59-A6C34878D82A}">
                    <a16:rowId xmlns:a16="http://schemas.microsoft.com/office/drawing/2014/main" val="695325356"/>
                  </a:ext>
                </a:extLst>
              </a:tr>
              <a:tr h="485915">
                <a:tc>
                  <a:txBody>
                    <a:bodyPr/>
                    <a:lstStyle/>
                    <a:p>
                      <a:pPr algn="l">
                        <a:lnSpc>
                          <a:spcPts val="1400"/>
                        </a:lnSpc>
                        <a:spcAft>
                          <a:spcPts val="600"/>
                        </a:spcAft>
                      </a:pPr>
                      <a:r>
                        <a:rPr lang="en-GB" sz="1200" dirty="0">
                          <a:effectLst/>
                        </a:rPr>
                        <a:t>Confidentiality</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a:txBody>
                    <a:bodyPr/>
                    <a:lstStyle/>
                    <a:p>
                      <a:pPr algn="l">
                        <a:lnSpc>
                          <a:spcPts val="1400"/>
                        </a:lnSpc>
                        <a:spcAft>
                          <a:spcPts val="600"/>
                        </a:spcAft>
                      </a:pPr>
                      <a:r>
                        <a:rPr lang="en-GB" sz="1200">
                          <a:effectLst/>
                        </a:rPr>
                        <a:t>This clause has been amended to retain the simplicity in version 1.2, whilst also allowing the sharing/publication of relevant data to enable greater industry transparency.</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extLst>
                  <a:ext uri="{0D108BD9-81ED-4DB2-BD59-A6C34878D82A}">
                    <a16:rowId xmlns:a16="http://schemas.microsoft.com/office/drawing/2014/main" val="696664002"/>
                  </a:ext>
                </a:extLst>
              </a:tr>
              <a:tr h="1153263">
                <a:tc>
                  <a:txBody>
                    <a:bodyPr/>
                    <a:lstStyle/>
                    <a:p>
                      <a:pPr algn="l">
                        <a:lnSpc>
                          <a:spcPts val="1400"/>
                        </a:lnSpc>
                        <a:spcAft>
                          <a:spcPts val="600"/>
                        </a:spcAft>
                      </a:pPr>
                      <a:r>
                        <a:rPr lang="en-GB" sz="1200" b="1" dirty="0">
                          <a:solidFill>
                            <a:srgbClr val="000000"/>
                          </a:solidFill>
                          <a:effectLst/>
                        </a:rPr>
                        <a:t>Dispute Resolution</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a:txBody>
                    <a:bodyPr/>
                    <a:lstStyle/>
                    <a:p>
                      <a:pPr algn="l">
                        <a:lnSpc>
                          <a:spcPts val="1400"/>
                        </a:lnSpc>
                        <a:spcAft>
                          <a:spcPts val="600"/>
                        </a:spcAft>
                      </a:pPr>
                      <a:r>
                        <a:rPr lang="en-GB" sz="1200" dirty="0">
                          <a:solidFill>
                            <a:srgbClr val="000000"/>
                          </a:solidFill>
                          <a:effectLst/>
                        </a:rPr>
                        <a:t>Version 2 adopts a layered approach to dispute resolution, with disputing parties having access to a range of dispute resolution mechanisms, including negotiation, mediation, arbitration and expert determination.  This approach ensures that parties are afforded the opportunity to explore amicable settlement through negotiation before recourse is had to other forms of dispute resolution including mediation, arbitration, expert determination and litigation.</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extLst>
                  <a:ext uri="{0D108BD9-81ED-4DB2-BD59-A6C34878D82A}">
                    <a16:rowId xmlns:a16="http://schemas.microsoft.com/office/drawing/2014/main" val="2599642912"/>
                  </a:ext>
                </a:extLst>
              </a:tr>
              <a:tr h="819589">
                <a:tc>
                  <a:txBody>
                    <a:bodyPr/>
                    <a:lstStyle/>
                    <a:p>
                      <a:pPr algn="l">
                        <a:lnSpc>
                          <a:spcPts val="1400"/>
                        </a:lnSpc>
                        <a:spcAft>
                          <a:spcPts val="600"/>
                        </a:spcAft>
                      </a:pPr>
                      <a:r>
                        <a:rPr lang="en-GB" sz="1200">
                          <a:effectLst/>
                        </a:rPr>
                        <a:t>Inclusion of Community Bodies/Charitable Groups and Smaller Scale DER</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a:txBody>
                    <a:bodyPr/>
                    <a:lstStyle/>
                    <a:p>
                      <a:pPr algn="l">
                        <a:lnSpc>
                          <a:spcPts val="1400"/>
                        </a:lnSpc>
                        <a:spcAft>
                          <a:spcPts val="600"/>
                        </a:spcAft>
                      </a:pPr>
                      <a:r>
                        <a:rPr lang="en-GB" sz="1200" dirty="0">
                          <a:effectLst/>
                        </a:rPr>
                        <a:t>Updates have been made within Version 2 to recognise participation by entities other than ‘body corporates,’ thereby accommodating small scale flexibility service providers, community bodies and charitable groups. Overall, this ensures increased participation in the provision of flexibility services and drives competition in the market.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extLst>
                  <a:ext uri="{0D108BD9-81ED-4DB2-BD59-A6C34878D82A}">
                    <a16:rowId xmlns:a16="http://schemas.microsoft.com/office/drawing/2014/main" val="2744424516"/>
                  </a:ext>
                </a:extLst>
              </a:tr>
              <a:tr h="557114">
                <a:tc>
                  <a:txBody>
                    <a:bodyPr/>
                    <a:lstStyle/>
                    <a:p>
                      <a:pPr algn="l">
                        <a:lnSpc>
                          <a:spcPts val="1400"/>
                        </a:lnSpc>
                        <a:spcAft>
                          <a:spcPts val="600"/>
                        </a:spcAft>
                      </a:pPr>
                      <a:r>
                        <a:rPr lang="en-GB" sz="1200">
                          <a:solidFill>
                            <a:srgbClr val="000000"/>
                          </a:solidFill>
                          <a:effectLst/>
                        </a:rPr>
                        <a:t>Termination for Convenience</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a:txBody>
                    <a:bodyPr/>
                    <a:lstStyle/>
                    <a:p>
                      <a:pPr algn="l">
                        <a:lnSpc>
                          <a:spcPts val="1400"/>
                        </a:lnSpc>
                        <a:spcAft>
                          <a:spcPts val="600"/>
                        </a:spcAft>
                      </a:pPr>
                      <a:r>
                        <a:rPr lang="en-GB" sz="1200" dirty="0">
                          <a:solidFill>
                            <a:srgbClr val="000000"/>
                          </a:solidFill>
                          <a:effectLst/>
                        </a:rPr>
                        <a:t>Version 2 retains each party’s right to termination for convenience. The Product Team considered that it would be particularly useful for smaller providers to have this right, so as to not be locked into the contract. </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extLst>
                  <a:ext uri="{0D108BD9-81ED-4DB2-BD59-A6C34878D82A}">
                    <a16:rowId xmlns:a16="http://schemas.microsoft.com/office/drawing/2014/main" val="1978514452"/>
                  </a:ext>
                </a:extLst>
              </a:tr>
              <a:tr h="819589">
                <a:tc>
                  <a:txBody>
                    <a:bodyPr/>
                    <a:lstStyle/>
                    <a:p>
                      <a:pPr algn="l">
                        <a:lnSpc>
                          <a:spcPts val="1400"/>
                        </a:lnSpc>
                        <a:spcAft>
                          <a:spcPts val="600"/>
                        </a:spcAft>
                      </a:pPr>
                      <a:r>
                        <a:rPr lang="en-GB" sz="1200">
                          <a:effectLst/>
                        </a:rPr>
                        <a:t>Termination Due to Change in Ownership</a:t>
                      </a:r>
                      <a:r>
                        <a:rPr lang="en-GB" sz="1050">
                          <a:effectLst/>
                        </a:rPr>
                        <a:t> </a:t>
                      </a:r>
                      <a:endParaRPr lang="en-GB"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tc>
                  <a:txBody>
                    <a:bodyPr/>
                    <a:lstStyle/>
                    <a:p>
                      <a:pPr algn="l">
                        <a:lnSpc>
                          <a:spcPts val="1400"/>
                        </a:lnSpc>
                        <a:spcAft>
                          <a:spcPts val="600"/>
                        </a:spcAft>
                      </a:pPr>
                      <a:r>
                        <a:rPr lang="en-GB" sz="1200" dirty="0">
                          <a:effectLst/>
                        </a:rPr>
                        <a:t>All references to ‘Change of Ownership’ being a material breach of the contract have been excluded from Version 2. The clause has also been updated/relaxed to ensure that the Company can only terminate for change of ownership, if the new Provider/ controlling entity fails to meet reasonable due diligence checks.</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153" marR="60153" marT="0" marB="0"/>
                </a:tc>
                <a:extLst>
                  <a:ext uri="{0D108BD9-81ED-4DB2-BD59-A6C34878D82A}">
                    <a16:rowId xmlns:a16="http://schemas.microsoft.com/office/drawing/2014/main" val="1955725866"/>
                  </a:ext>
                </a:extLst>
              </a:tr>
            </a:tbl>
          </a:graphicData>
        </a:graphic>
      </p:graphicFrame>
    </p:spTree>
    <p:extLst>
      <p:ext uri="{BB962C8B-B14F-4D97-AF65-F5344CB8AC3E}">
        <p14:creationId xmlns:p14="http://schemas.microsoft.com/office/powerpoint/2010/main" val="3238291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a:xfrm>
            <a:off x="720000" y="288000"/>
            <a:ext cx="9000000" cy="445425"/>
          </a:xfrm>
        </p:spPr>
        <p:txBody>
          <a:bodyPr/>
          <a:lstStyle/>
          <a:p>
            <a:r>
              <a:rPr lang="en-US" dirty="0"/>
              <a:t> Provider Feedback and WS1A P4 responses</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66</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graphicFrame>
        <p:nvGraphicFramePr>
          <p:cNvPr id="8" name="Table 7">
            <a:extLst>
              <a:ext uri="{FF2B5EF4-FFF2-40B4-BE49-F238E27FC236}">
                <a16:creationId xmlns:a16="http://schemas.microsoft.com/office/drawing/2014/main" id="{FD3ABB14-8B6A-4806-A682-3C24B348975F}"/>
              </a:ext>
            </a:extLst>
          </p:cNvPr>
          <p:cNvGraphicFramePr>
            <a:graphicFrameLocks noGrp="1"/>
          </p:cNvGraphicFramePr>
          <p:nvPr>
            <p:extLst>
              <p:ext uri="{D42A27DB-BD31-4B8C-83A1-F6EECF244321}">
                <p14:modId xmlns:p14="http://schemas.microsoft.com/office/powerpoint/2010/main" val="751324755"/>
              </p:ext>
            </p:extLst>
          </p:nvPr>
        </p:nvGraphicFramePr>
        <p:xfrm>
          <a:off x="272733" y="1409075"/>
          <a:ext cx="10100460" cy="3306491"/>
        </p:xfrm>
        <a:graphic>
          <a:graphicData uri="http://schemas.openxmlformats.org/drawingml/2006/table">
            <a:tbl>
              <a:tblPr firstRow="1" bandRow="1"/>
              <a:tblGrid>
                <a:gridCol w="5063765">
                  <a:extLst>
                    <a:ext uri="{9D8B030D-6E8A-4147-A177-3AD203B41FA5}">
                      <a16:colId xmlns:a16="http://schemas.microsoft.com/office/drawing/2014/main" val="591680162"/>
                    </a:ext>
                  </a:extLst>
                </a:gridCol>
                <a:gridCol w="5036695">
                  <a:extLst>
                    <a:ext uri="{9D8B030D-6E8A-4147-A177-3AD203B41FA5}">
                      <a16:colId xmlns:a16="http://schemas.microsoft.com/office/drawing/2014/main" val="2332472791"/>
                    </a:ext>
                  </a:extLst>
                </a:gridCol>
              </a:tblGrid>
              <a:tr h="336453">
                <a:tc>
                  <a:txBody>
                    <a:bodyPr/>
                    <a:lstStyle/>
                    <a:p>
                      <a:r>
                        <a:rPr lang="en-GB" sz="1600" b="1" dirty="0">
                          <a:solidFill>
                            <a:schemeClr val="bg1"/>
                          </a:solidFill>
                        </a:rPr>
                        <a:t>Provider Feedback</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P4 Response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1777161">
                <a:tc>
                  <a:txBody>
                    <a:bodyPr/>
                    <a:lstStyle/>
                    <a:p>
                      <a:pPr algn="l"/>
                      <a:r>
                        <a:rPr lang="en-GB" sz="1200" dirty="0">
                          <a:effectLst/>
                        </a:rPr>
                        <a:t>DERs are defined in these contracts as: ‘the electricity generators, electricity storage or electrical load, and other Site and Provider equipment, machinery, apparatus, materials and other items used for the provision of the Flexibility Services as described in Schedule 3’ – with a bit of creative thinking EVCPs could be considered to fall into this definition, but it is by no means perfect and certainly does not envisage EVCPs or similar assets being the primary source of flexibility. We would suggest including EVPs, or some generic wording around alternative DERs, to accommodate for this.</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effectLst/>
                        </a:rPr>
                        <a:t>The definition is agnostic as possible and there is no primary source of flexibility service.   All assets must meet technical  requirements at procurement stage (procurement rules). in regard to which definition Electric Vehicle Charging Points fall under, they would fall under the electricity load definition.</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1192877">
                <a:tc>
                  <a:txBody>
                    <a:bodyPr/>
                    <a:lstStyle/>
                    <a:p>
                      <a:r>
                        <a:rPr lang="en-GB" sz="1200" dirty="0"/>
                        <a:t>ENA needs to ensure that processes for connecting flexible residential Low Carbon Technologies –including EV-chargers and  heat  pumps –are  working  efficiently in  preparation  for  mass  uptake, so  that consumers remain positive about engaging in the energy market</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effectLst/>
                        </a:rPr>
                        <a:t>It is expected that any contracted service can be fully delivered.  For aggregated assets we would expect that the Provider manages the aggregated portfolio to enable the provision of the contracted.</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Tree>
    <p:extLst>
      <p:ext uri="{BB962C8B-B14F-4D97-AF65-F5344CB8AC3E}">
        <p14:creationId xmlns:p14="http://schemas.microsoft.com/office/powerpoint/2010/main" val="6269850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EC5E-5AA9-9F48-B1B1-32355937F7DD}"/>
              </a:ext>
            </a:extLst>
          </p:cNvPr>
          <p:cNvSpPr>
            <a:spLocks noGrp="1"/>
          </p:cNvSpPr>
          <p:nvPr>
            <p:ph type="title"/>
          </p:nvPr>
        </p:nvSpPr>
        <p:spPr>
          <a:xfrm>
            <a:off x="720000" y="288000"/>
            <a:ext cx="9000000" cy="445425"/>
          </a:xfrm>
        </p:spPr>
        <p:txBody>
          <a:bodyPr/>
          <a:lstStyle/>
          <a:p>
            <a:r>
              <a:rPr lang="en-US" dirty="0"/>
              <a:t> Provider Feedback and WS1A P4 responses</a:t>
            </a:r>
          </a:p>
        </p:txBody>
      </p:sp>
      <p:sp>
        <p:nvSpPr>
          <p:cNvPr id="4" name="Slide Number Placeholder 3">
            <a:extLst>
              <a:ext uri="{FF2B5EF4-FFF2-40B4-BE49-F238E27FC236}">
                <a16:creationId xmlns:a16="http://schemas.microsoft.com/office/drawing/2014/main" id="{4A1DCFB4-3BE5-DE41-BF04-2B0C429954F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67</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graphicFrame>
        <p:nvGraphicFramePr>
          <p:cNvPr id="8" name="Table 7">
            <a:extLst>
              <a:ext uri="{FF2B5EF4-FFF2-40B4-BE49-F238E27FC236}">
                <a16:creationId xmlns:a16="http://schemas.microsoft.com/office/drawing/2014/main" id="{FD3ABB14-8B6A-4806-A682-3C24B348975F}"/>
              </a:ext>
            </a:extLst>
          </p:cNvPr>
          <p:cNvGraphicFramePr>
            <a:graphicFrameLocks noGrp="1"/>
          </p:cNvGraphicFramePr>
          <p:nvPr>
            <p:extLst>
              <p:ext uri="{D42A27DB-BD31-4B8C-83A1-F6EECF244321}">
                <p14:modId xmlns:p14="http://schemas.microsoft.com/office/powerpoint/2010/main" val="666610963"/>
              </p:ext>
            </p:extLst>
          </p:nvPr>
        </p:nvGraphicFramePr>
        <p:xfrm>
          <a:off x="272733" y="1484026"/>
          <a:ext cx="10100460" cy="2795652"/>
        </p:xfrm>
        <a:graphic>
          <a:graphicData uri="http://schemas.openxmlformats.org/drawingml/2006/table">
            <a:tbl>
              <a:tblPr firstRow="1" bandRow="1"/>
              <a:tblGrid>
                <a:gridCol w="5063765">
                  <a:extLst>
                    <a:ext uri="{9D8B030D-6E8A-4147-A177-3AD203B41FA5}">
                      <a16:colId xmlns:a16="http://schemas.microsoft.com/office/drawing/2014/main" val="591680162"/>
                    </a:ext>
                  </a:extLst>
                </a:gridCol>
                <a:gridCol w="5036695">
                  <a:extLst>
                    <a:ext uri="{9D8B030D-6E8A-4147-A177-3AD203B41FA5}">
                      <a16:colId xmlns:a16="http://schemas.microsoft.com/office/drawing/2014/main" val="2332472791"/>
                    </a:ext>
                  </a:extLst>
                </a:gridCol>
              </a:tblGrid>
              <a:tr h="261502">
                <a:tc>
                  <a:txBody>
                    <a:bodyPr/>
                    <a:lstStyle/>
                    <a:p>
                      <a:r>
                        <a:rPr lang="en-GB" sz="1600" b="1" dirty="0">
                          <a:solidFill>
                            <a:schemeClr val="bg1"/>
                          </a:solidFill>
                        </a:rPr>
                        <a:t>Provider Feedback</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P4 Response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126749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effectLst/>
                        </a:rPr>
                        <a:t>We are asked to Permit / grant / secure a right of access to the Sites and the DERs and to inspect the DERs and add monitoring equipment to the DER if the Company so choose. Given these are people’s EVCPs (which may be leased from the original owner), this is very difficult to give practically. </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effectLst/>
                        </a:rPr>
                        <a:t>It would be highly unlikely that visit will ever take place by the contracting organisation however the right to inspect or have access to contracting organisation owned equipment should remain   As clause 4.1.7 states the contracting organisation will contact in advance and in the case of domestic properties will contact the provider and not the asset owner.</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1192877">
                <a:tc>
                  <a:txBody>
                    <a:bodyPr/>
                    <a:lstStyle/>
                    <a:p>
                      <a:r>
                        <a:rPr lang="en-GB" sz="1200" dirty="0">
                          <a:effectLst/>
                        </a:rPr>
                        <a:t>Disclose any change in circumstance which could affect the delivery of the services and notify DNO each time we change the DER providing the service – Again, this is subject to our drivers complying with our end agreements, which is not totally within our control.  </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effectLst/>
                        </a:rPr>
                        <a:t>It is the providers responsibility to mange the portfolio within the geographical/ specified zone, this would include the addition/removal of assets form the portfolios.   As an aggregated asset provider it is expected that the portfolio delivering any service would be managed so that it was capable of delivering any service that it was contracted for.</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Tree>
    <p:extLst>
      <p:ext uri="{BB962C8B-B14F-4D97-AF65-F5344CB8AC3E}">
        <p14:creationId xmlns:p14="http://schemas.microsoft.com/office/powerpoint/2010/main" val="28459321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79190" y="-191803"/>
            <a:ext cx="9000000" cy="936000"/>
          </a:xfrm>
        </p:spPr>
        <p:txBody>
          <a:bodyPr/>
          <a:lstStyle/>
          <a:p>
            <a:r>
              <a:rPr lang="en-US" dirty="0"/>
              <a:t> Provider Feedback and WS1A P4 responses</a:t>
            </a:r>
            <a:endParaRPr lang="en-GB" dirty="0"/>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2843192401"/>
              </p:ext>
            </p:extLst>
          </p:nvPr>
        </p:nvGraphicFramePr>
        <p:xfrm>
          <a:off x="451110" y="1066800"/>
          <a:ext cx="9908499" cy="4724400"/>
        </p:xfrm>
        <a:graphic>
          <a:graphicData uri="http://schemas.openxmlformats.org/drawingml/2006/table">
            <a:tbl>
              <a:tblPr firstRow="1" bandRow="1"/>
              <a:tblGrid>
                <a:gridCol w="4804002">
                  <a:extLst>
                    <a:ext uri="{9D8B030D-6E8A-4147-A177-3AD203B41FA5}">
                      <a16:colId xmlns:a16="http://schemas.microsoft.com/office/drawing/2014/main" val="591680162"/>
                    </a:ext>
                  </a:extLst>
                </a:gridCol>
                <a:gridCol w="5104497">
                  <a:extLst>
                    <a:ext uri="{9D8B030D-6E8A-4147-A177-3AD203B41FA5}">
                      <a16:colId xmlns:a16="http://schemas.microsoft.com/office/drawing/2014/main" val="2332472791"/>
                    </a:ext>
                  </a:extLst>
                </a:gridCol>
              </a:tblGrid>
              <a:tr h="0">
                <a:tc>
                  <a:txBody>
                    <a:bodyPr/>
                    <a:lstStyle/>
                    <a:p>
                      <a:r>
                        <a:rPr lang="en-GB" sz="1600" b="1" dirty="0">
                          <a:solidFill>
                            <a:schemeClr val="bg1"/>
                          </a:solidFill>
                        </a:rPr>
                        <a:t>Provider Feedback</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P4 Response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effectLst/>
                        </a:rPr>
                        <a:t>The indemnities included in some model agreements (against loss or damage to any property, breach of the agreement for example) are too broad and would not be accepted as part of a standard commercial negotiation. I have seen these included in some contracts and not others, so I wonder whether this is being included by some DNOs over and above the standard terms.</a:t>
                      </a:r>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effectLst/>
                        </a:rPr>
                        <a:t>The Standard Agreement designed to align the General Terms and Conditions  across the DNO's and ESO so that there is a consistent approach going forward. These terms were developed with the core objectives of simplification, alignment and to be fair for all parties.    </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0">
                <a:tc>
                  <a:txBody>
                    <a:bodyPr/>
                    <a:lstStyle/>
                    <a:p>
                      <a:r>
                        <a:rPr lang="en-GB" sz="1200" dirty="0">
                          <a:effectLst/>
                        </a:rPr>
                        <a:t>The consultation notes that the ESO has structured its contributions around the Dynamic Containment (DC) and Optional Downward Flexibility Management (ODFM) services and is committed to adopting the Standard Agreement for its future product launches, but it is not clear whether and how this agreement will apply to other ESO products. As noted in our response to the recent Flexibility Consultation, a lack of engagement with the ENA Open Networks project can lead to a limited understanding of how changes proposed by the project will apply at the grid level until those changes are put forward for implementation. We would therefore suggest that the ESO communicates its plans on adopting the proposed Service Agreement separately via relevant communication channels. We would expect that communication to include a list of current and future ESO balancing services that this Agreement will apply to, subject to approval of the changes by Ofgem. We would also welcome clarity on timelines for adopting the agreement by the ESO.</a:t>
                      </a:r>
                      <a:endParaRPr lang="en-GB" sz="16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effectLst/>
                        </a:rPr>
                        <a:t>The ESO will start using the Standard agreement initially with the launch of the new response and reserve products. Once that the new services have been established other existing services will look at wherever possible move to using the Standard terms. This will require and industry consultation as required by EBGL  and Clean energy package legislation.</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356022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00B7-6247-5C4D-B4D2-367BAFA56A2E}"/>
              </a:ext>
            </a:extLst>
          </p:cNvPr>
          <p:cNvSpPr>
            <a:spLocks noGrp="1"/>
          </p:cNvSpPr>
          <p:nvPr>
            <p:ph type="title"/>
          </p:nvPr>
        </p:nvSpPr>
        <p:spPr>
          <a:xfrm>
            <a:off x="179190" y="-191803"/>
            <a:ext cx="9000000" cy="936000"/>
          </a:xfrm>
        </p:spPr>
        <p:txBody>
          <a:bodyPr/>
          <a:lstStyle/>
          <a:p>
            <a:r>
              <a:rPr lang="en-US" dirty="0"/>
              <a:t> Provider Feedback and WS1A P4 responses</a:t>
            </a:r>
            <a:endParaRPr lang="en-GB" dirty="0"/>
          </a:p>
        </p:txBody>
      </p:sp>
      <p:graphicFrame>
        <p:nvGraphicFramePr>
          <p:cNvPr id="5" name="Table 4">
            <a:extLst>
              <a:ext uri="{FF2B5EF4-FFF2-40B4-BE49-F238E27FC236}">
                <a16:creationId xmlns:a16="http://schemas.microsoft.com/office/drawing/2014/main" id="{CE62A761-A268-554B-8090-043E06A58E84}"/>
              </a:ext>
            </a:extLst>
          </p:cNvPr>
          <p:cNvGraphicFramePr>
            <a:graphicFrameLocks noGrp="1"/>
          </p:cNvGraphicFramePr>
          <p:nvPr>
            <p:extLst>
              <p:ext uri="{D42A27DB-BD31-4B8C-83A1-F6EECF244321}">
                <p14:modId xmlns:p14="http://schemas.microsoft.com/office/powerpoint/2010/main" val="32339803"/>
              </p:ext>
            </p:extLst>
          </p:nvPr>
        </p:nvGraphicFramePr>
        <p:xfrm>
          <a:off x="179190" y="1094739"/>
          <a:ext cx="10208994" cy="4838922"/>
        </p:xfrm>
        <a:graphic>
          <a:graphicData uri="http://schemas.openxmlformats.org/drawingml/2006/table">
            <a:tbl>
              <a:tblPr firstRow="1" bandRow="1"/>
              <a:tblGrid>
                <a:gridCol w="5104497">
                  <a:extLst>
                    <a:ext uri="{9D8B030D-6E8A-4147-A177-3AD203B41FA5}">
                      <a16:colId xmlns:a16="http://schemas.microsoft.com/office/drawing/2014/main" val="591680162"/>
                    </a:ext>
                  </a:extLst>
                </a:gridCol>
                <a:gridCol w="5104497">
                  <a:extLst>
                    <a:ext uri="{9D8B030D-6E8A-4147-A177-3AD203B41FA5}">
                      <a16:colId xmlns:a16="http://schemas.microsoft.com/office/drawing/2014/main" val="2332472791"/>
                    </a:ext>
                  </a:extLst>
                </a:gridCol>
              </a:tblGrid>
              <a:tr h="349802">
                <a:tc>
                  <a:txBody>
                    <a:bodyPr/>
                    <a:lstStyle/>
                    <a:p>
                      <a:r>
                        <a:rPr lang="en-GB" sz="1600" b="1" dirty="0">
                          <a:solidFill>
                            <a:schemeClr val="bg1"/>
                          </a:solidFill>
                        </a:rPr>
                        <a:t>Provider Feedback</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tc>
                  <a:txBody>
                    <a:bodyPr/>
                    <a:lstStyle/>
                    <a:p>
                      <a:r>
                        <a:rPr lang="en-GB" sz="1600" b="1" dirty="0">
                          <a:solidFill>
                            <a:schemeClr val="bg1"/>
                          </a:solidFill>
                        </a:rPr>
                        <a:t>P4 Response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12911720"/>
                  </a:ext>
                </a:extLst>
              </a:tr>
              <a:tr h="124020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effectLst/>
                        </a:rPr>
                        <a:t>Contract lengths are short (normally about 1 year). Even with the ‘expectation’ that contracts would be renewed annually for up to four years, this is too great a risk for community energy groups.</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t>Contracts lengths can vary from service to service and organisation depending on what is required to efficiently manage the network. As EGBL and the Clean Energy package legislations take effect requiring closer to real time procurement it is envisaged that a growing number of services will move to day ahead procurement with daily contracts. </a:t>
                      </a:r>
                    </a:p>
                    <a:p>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2345853319"/>
                  </a:ext>
                </a:extLst>
              </a:tr>
              <a:tr h="1049405">
                <a:tc>
                  <a:txBody>
                    <a:bodyPr/>
                    <a:lstStyle/>
                    <a:p>
                      <a:r>
                        <a:rPr lang="en-GB" sz="1200" dirty="0"/>
                        <a:t>DSOs still use overly complicated language and technical terminology to talk about these markets and services. This is fine for industry incumbents, but not potential new entrants.</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tc>
                  <a:txBody>
                    <a:bodyPr/>
                    <a:lstStyle/>
                    <a:p>
                      <a:r>
                        <a:rPr lang="en-GB" sz="1200" dirty="0">
                          <a:effectLst/>
                        </a:rPr>
                        <a:t>The aim of the P4 workstream over the last 3 years is to simplify the ENA flexibility agreement (simplicity is a fundamental ENA commitment across all workstreams). The Standard Agreement has achieved this requirement through simplifying language in the Standard Agreement and reducing the length of the Standard Agreement.</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3992811"/>
                  </a:ext>
                </a:extLst>
              </a:tr>
              <a:tr h="2199510">
                <a:tc>
                  <a:txBody>
                    <a:bodyPr/>
                    <a:lstStyle/>
                    <a:p>
                      <a:pPr algn="just">
                        <a:lnSpc>
                          <a:spcPts val="1400"/>
                        </a:lnSpc>
                        <a:spcAft>
                          <a:spcPts val="600"/>
                        </a:spcAft>
                      </a:pPr>
                      <a:r>
                        <a:rPr lang="en-GB" sz="1200" dirty="0">
                          <a:effectLst/>
                        </a:rPr>
                        <a:t>Simplify procurement of flexibility services. Given that the value of providing flexibility services is currently low, an onerous procurement process will discourage participation </a:t>
                      </a:r>
                    </a:p>
                    <a:p>
                      <a:pPr algn="just">
                        <a:lnSpc>
                          <a:spcPts val="1400"/>
                        </a:lnSpc>
                        <a:spcAft>
                          <a:spcPts val="600"/>
                        </a:spcAft>
                      </a:pPr>
                      <a:r>
                        <a:rPr lang="en-GB" sz="1200" dirty="0">
                          <a:effectLst/>
                        </a:rPr>
                        <a:t>• Do not arbitrarily require basic information that community energy groups are not able to provide. For example, some procurement pre-qualification questionnaires require a Companies House number before they can be submitted. Many community energy groups are registered community benefit societies (CBSs) or Community Interest Companies (CICs) and so will not have a Companies House number </a:t>
                      </a:r>
                    </a:p>
                    <a:p>
                      <a:pPr algn="just">
                        <a:lnSpc>
                          <a:spcPts val="1400"/>
                        </a:lnSpc>
                        <a:spcAft>
                          <a:spcPts val="600"/>
                        </a:spcAft>
                      </a:pPr>
                      <a:r>
                        <a:rPr lang="en-GB" sz="1200" dirty="0">
                          <a:effectLst/>
                        </a:rPr>
                        <a:t>• Do not require high levels of professional indemnity and public liability insurance, that are challenging for community energy groups to acquire.</a:t>
                      </a:r>
                      <a:endParaRPr lang="en-GB" sz="12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tc>
                  <a:txBody>
                    <a:bodyPr/>
                    <a:lstStyle/>
                    <a:p>
                      <a:r>
                        <a:rPr lang="en-GB" sz="1200" dirty="0">
                          <a:effectLst/>
                        </a:rPr>
                        <a:t>Many of the points raised here will be covered under the WS1A P2 workstream which is looking at the standardisation of prequalification. The standard Agreement simplification and Standardisation is a key part of the overall prequalification process.  </a:t>
                      </a:r>
                      <a:endParaRPr lang="en-GB" sz="1200" dirty="0"/>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009FE3">
                        <a:alpha val="9804"/>
                      </a:srgbClr>
                    </a:solidFill>
                  </a:tcPr>
                </a:tc>
                <a:extLst>
                  <a:ext uri="{0D108BD9-81ED-4DB2-BD59-A6C34878D82A}">
                    <a16:rowId xmlns:a16="http://schemas.microsoft.com/office/drawing/2014/main" val="993665912"/>
                  </a:ext>
                </a:extLst>
              </a:tr>
            </a:tbl>
          </a:graphicData>
        </a:graphic>
      </p:graphicFrame>
      <p:sp>
        <p:nvSpPr>
          <p:cNvPr id="6" name="Slide Number Placeholder 5">
            <a:extLst>
              <a:ext uri="{FF2B5EF4-FFF2-40B4-BE49-F238E27FC236}">
                <a16:creationId xmlns:a16="http://schemas.microsoft.com/office/drawing/2014/main" id="{CA815140-E51E-414C-B500-00A0F7C37FC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69</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08809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2DD44-E765-47C7-B859-E009A3C2A297}"/>
              </a:ext>
            </a:extLst>
          </p:cNvPr>
          <p:cNvSpPr>
            <a:spLocks noGrp="1"/>
          </p:cNvSpPr>
          <p:nvPr>
            <p:ph type="title"/>
          </p:nvPr>
        </p:nvSpPr>
        <p:spPr>
          <a:xfrm>
            <a:off x="69551" y="-336723"/>
            <a:ext cx="9000000" cy="936000"/>
          </a:xfrm>
        </p:spPr>
        <p:txBody>
          <a:bodyPr/>
          <a:lstStyle/>
          <a:p>
            <a:r>
              <a:rPr lang="en-GB" dirty="0"/>
              <a:t>Spread of Responses received</a:t>
            </a:r>
          </a:p>
        </p:txBody>
      </p:sp>
      <p:sp>
        <p:nvSpPr>
          <p:cNvPr id="4" name="Slide Number Placeholder 3">
            <a:extLst>
              <a:ext uri="{FF2B5EF4-FFF2-40B4-BE49-F238E27FC236}">
                <a16:creationId xmlns:a16="http://schemas.microsoft.com/office/drawing/2014/main" id="{0D13047E-14F8-4EDC-9965-B1CE1695B03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GB" sz="1600" b="0" i="0" u="none" strike="noStrike" kern="1200" cap="none" spc="0" normalizeH="0" baseline="0" noProof="0" dirty="0">
              <a:ln>
                <a:noFill/>
              </a:ln>
              <a:solidFill>
                <a:srgbClr val="00598E"/>
              </a:solidFill>
              <a:effectLst/>
              <a:uLnTx/>
              <a:uFillTx/>
              <a:latin typeface="Arial" panose="020B0604020202020204"/>
              <a:ea typeface="+mn-ea"/>
              <a:cs typeface="+mn-cs"/>
            </a:endParaRPr>
          </a:p>
        </p:txBody>
      </p:sp>
      <p:graphicFrame>
        <p:nvGraphicFramePr>
          <p:cNvPr id="7" name="Table 6">
            <a:extLst>
              <a:ext uri="{FF2B5EF4-FFF2-40B4-BE49-F238E27FC236}">
                <a16:creationId xmlns:a16="http://schemas.microsoft.com/office/drawing/2014/main" id="{5447DE86-FFB2-4115-B2D3-B46517E891A5}"/>
              </a:ext>
            </a:extLst>
          </p:cNvPr>
          <p:cNvGraphicFramePr>
            <a:graphicFrameLocks noGrp="1"/>
          </p:cNvGraphicFramePr>
          <p:nvPr>
            <p:extLst>
              <p:ext uri="{D42A27DB-BD31-4B8C-83A1-F6EECF244321}">
                <p14:modId xmlns:p14="http://schemas.microsoft.com/office/powerpoint/2010/main" val="3954593740"/>
              </p:ext>
            </p:extLst>
          </p:nvPr>
        </p:nvGraphicFramePr>
        <p:xfrm>
          <a:off x="340706" y="807033"/>
          <a:ext cx="4228845" cy="5227320"/>
        </p:xfrm>
        <a:graphic>
          <a:graphicData uri="http://schemas.openxmlformats.org/drawingml/2006/table">
            <a:tbl>
              <a:tblPr firstRow="1" bandRow="1"/>
              <a:tblGrid>
                <a:gridCol w="1811437">
                  <a:extLst>
                    <a:ext uri="{9D8B030D-6E8A-4147-A177-3AD203B41FA5}">
                      <a16:colId xmlns:a16="http://schemas.microsoft.com/office/drawing/2014/main" val="314946037"/>
                    </a:ext>
                  </a:extLst>
                </a:gridCol>
                <a:gridCol w="2417408">
                  <a:extLst>
                    <a:ext uri="{9D8B030D-6E8A-4147-A177-3AD203B41FA5}">
                      <a16:colId xmlns:a16="http://schemas.microsoft.com/office/drawing/2014/main" val="1135028440"/>
                    </a:ext>
                  </a:extLst>
                </a:gridCol>
              </a:tblGrid>
              <a:tr h="291245">
                <a:tc>
                  <a:txBody>
                    <a:bodyPr/>
                    <a:lstStyle/>
                    <a:p>
                      <a:pPr algn="l" rtl="0" fontAlgn="b"/>
                      <a:r>
                        <a:rPr lang="en-GB" sz="1400" b="1" i="0" u="none" strike="noStrike" dirty="0">
                          <a:solidFill>
                            <a:srgbClr val="242628"/>
                          </a:solidFill>
                          <a:effectLst/>
                          <a:latin typeface="Calibri" panose="020F0502020204030204" pitchFamily="34" charset="0"/>
                        </a:rPr>
                        <a:t>Organisation Name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
                      <a:r>
                        <a:rPr lang="en-GB" sz="1400" b="1" i="0" u="none" strike="noStrike" dirty="0">
                          <a:solidFill>
                            <a:srgbClr val="242628"/>
                          </a:solidFill>
                          <a:effectLst/>
                          <a:latin typeface="Calibri" panose="020F0502020204030204" pitchFamily="34" charset="0"/>
                        </a:rPr>
                        <a:t>Organisation Type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4752185"/>
                  </a:ext>
                </a:extLst>
              </a:tr>
              <a:tr h="247558">
                <a:tc>
                  <a:txBody>
                    <a:bodyPr/>
                    <a:lstStyle/>
                    <a:p>
                      <a:pPr algn="l" rtl="0" fontAlgn="b"/>
                      <a:r>
                        <a:rPr lang="en-GB" sz="1100" b="0" i="0" u="none" strike="noStrike" dirty="0">
                          <a:solidFill>
                            <a:srgbClr val="FFFFFF"/>
                          </a:solidFill>
                          <a:effectLst/>
                          <a:latin typeface="+mn-lt"/>
                        </a:rPr>
                        <a:t>University of Southampton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rtl="0" fontAlgn="b"/>
                      <a:r>
                        <a:rPr lang="en-GB" sz="1100" b="0" i="0" u="none" strike="noStrike" dirty="0">
                          <a:solidFill>
                            <a:srgbClr val="FFFFFF"/>
                          </a:solidFill>
                          <a:effectLst/>
                          <a:latin typeface="Arial" panose="020B0604020202020204" pitchFamily="34" charset="0"/>
                        </a:rPr>
                        <a:t>Academics/Research company</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340666622"/>
                  </a:ext>
                </a:extLst>
              </a:tr>
              <a:tr h="247558">
                <a:tc>
                  <a:txBody>
                    <a:bodyPr/>
                    <a:lstStyle/>
                    <a:p>
                      <a:pPr algn="l" rtl="0" fontAlgn="b"/>
                      <a:r>
                        <a:rPr lang="en-GB" sz="1100" b="0" i="0" u="none" strike="noStrike" dirty="0">
                          <a:solidFill>
                            <a:srgbClr val="FFFFFF"/>
                          </a:solidFill>
                          <a:effectLst/>
                          <a:latin typeface="+mn-lt"/>
                        </a:rPr>
                        <a:t>Citizens Advice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64478"/>
                    </a:solidFill>
                  </a:tcPr>
                </a:tc>
                <a:tc>
                  <a:txBody>
                    <a:bodyPr/>
                    <a:lstStyle/>
                    <a:p>
                      <a:pPr algn="l" rtl="0" fontAlgn="b"/>
                      <a:r>
                        <a:rPr lang="en-GB" sz="1100" b="0" i="0" u="none" strike="noStrike" dirty="0">
                          <a:solidFill>
                            <a:srgbClr val="FFFFFF"/>
                          </a:solidFill>
                          <a:effectLst/>
                          <a:latin typeface="Arial" panose="020B0604020202020204" pitchFamily="34" charset="0"/>
                        </a:rPr>
                        <a:t>Consumer Protection Party</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64478"/>
                    </a:solidFill>
                  </a:tcPr>
                </a:tc>
                <a:extLst>
                  <a:ext uri="{0D108BD9-81ED-4DB2-BD59-A6C34878D82A}">
                    <a16:rowId xmlns:a16="http://schemas.microsoft.com/office/drawing/2014/main" val="3646101920"/>
                  </a:ext>
                </a:extLst>
              </a:tr>
              <a:tr h="247558">
                <a:tc>
                  <a:txBody>
                    <a:bodyPr/>
                    <a:lstStyle/>
                    <a:p>
                      <a:pPr algn="l" rtl="0" fontAlgn="b"/>
                      <a:r>
                        <a:rPr lang="en-GB" sz="1100" b="0" i="0" u="none" strike="noStrike" dirty="0">
                          <a:solidFill>
                            <a:srgbClr val="FFFFFF"/>
                          </a:solidFill>
                          <a:effectLst/>
                          <a:latin typeface="+mn-lt"/>
                        </a:rPr>
                        <a:t>Energy UK</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rowSpan="3">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FFFFFF"/>
                          </a:solidFill>
                          <a:effectLst/>
                          <a:latin typeface="Arial" panose="020B0604020202020204" pitchFamily="34" charset="0"/>
                        </a:rPr>
                        <a:t>Cross Industry Representative/Trade association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extLst>
                  <a:ext uri="{0D108BD9-81ED-4DB2-BD59-A6C34878D82A}">
                    <a16:rowId xmlns:a16="http://schemas.microsoft.com/office/drawing/2014/main" val="727751699"/>
                  </a:ext>
                </a:extLst>
              </a:tr>
              <a:tr h="24755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FFFFFF"/>
                          </a:solidFill>
                          <a:effectLst/>
                          <a:latin typeface="+mn-lt"/>
                        </a:rPr>
                        <a:t>REA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vMerge="1">
                  <a:txBody>
                    <a:bodyPr/>
                    <a:lstStyle/>
                    <a:p>
                      <a:pPr algn="l" rtl="0" fontAlgn="b"/>
                      <a:endParaRPr lang="en-GB" sz="1100" b="0" i="0" u="none" strike="noStrike" dirty="0">
                        <a:solidFill>
                          <a:srgbClr val="FFFFFF"/>
                        </a:solidFill>
                        <a:effectLst/>
                        <a:latin typeface="Arial" panose="020B0604020202020204" pitchFamily="34" charset="0"/>
                      </a:endParaRP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70AD47"/>
                    </a:solidFill>
                  </a:tcPr>
                </a:tc>
                <a:extLst>
                  <a:ext uri="{0D108BD9-81ED-4DB2-BD59-A6C34878D82A}">
                    <a16:rowId xmlns:a16="http://schemas.microsoft.com/office/drawing/2014/main" val="1065903262"/>
                  </a:ext>
                </a:extLst>
              </a:tr>
              <a:tr h="24755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rgbClr val="FFFFFF"/>
                          </a:solidFill>
                          <a:effectLst/>
                          <a:latin typeface="+mn-lt"/>
                        </a:rPr>
                        <a:t>The ADE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vMerge="1">
                  <a:txBody>
                    <a:bodyPr/>
                    <a:lstStyle/>
                    <a:p>
                      <a:pPr algn="l" rtl="0" fontAlgn="b"/>
                      <a:endParaRPr lang="en-GB" sz="1100" b="0" i="0" u="none" strike="noStrike" dirty="0">
                        <a:solidFill>
                          <a:srgbClr val="FFFFFF"/>
                        </a:solidFill>
                        <a:effectLst/>
                        <a:latin typeface="Arial" panose="020B0604020202020204" pitchFamily="34" charset="0"/>
                      </a:endParaRP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70AD47"/>
                    </a:solidFill>
                  </a:tcPr>
                </a:tc>
                <a:extLst>
                  <a:ext uri="{0D108BD9-81ED-4DB2-BD59-A6C34878D82A}">
                    <a16:rowId xmlns:a16="http://schemas.microsoft.com/office/drawing/2014/main" val="1591522260"/>
                  </a:ext>
                </a:extLst>
              </a:tr>
              <a:tr h="247558">
                <a:tc>
                  <a:txBody>
                    <a:bodyPr/>
                    <a:lstStyle/>
                    <a:p>
                      <a:pPr algn="l" rtl="0" fontAlgn="b"/>
                      <a:r>
                        <a:rPr lang="en-GB" sz="1100" b="0" i="0" u="none" strike="noStrike" dirty="0">
                          <a:solidFill>
                            <a:srgbClr val="FFFFFF"/>
                          </a:solidFill>
                          <a:effectLst/>
                          <a:latin typeface="+mn-lt"/>
                        </a:rPr>
                        <a:t>E-Redes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682B"/>
                    </a:solidFill>
                  </a:tcPr>
                </a:tc>
                <a:tc>
                  <a:txBody>
                    <a:bodyPr/>
                    <a:lstStyle/>
                    <a:p>
                      <a:pPr algn="l" rtl="0" fontAlgn="b"/>
                      <a:r>
                        <a:rPr lang="en-GB" sz="1100" b="0" i="0" u="none" strike="noStrike" dirty="0">
                          <a:solidFill>
                            <a:srgbClr val="FFFFFF"/>
                          </a:solidFill>
                          <a:effectLst/>
                          <a:latin typeface="Arial" panose="020B0604020202020204" pitchFamily="34" charset="0"/>
                        </a:rPr>
                        <a:t>DSO (Outside UK)</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682B"/>
                    </a:solidFill>
                  </a:tcPr>
                </a:tc>
                <a:extLst>
                  <a:ext uri="{0D108BD9-81ED-4DB2-BD59-A6C34878D82A}">
                    <a16:rowId xmlns:a16="http://schemas.microsoft.com/office/drawing/2014/main" val="351223006"/>
                  </a:ext>
                </a:extLst>
              </a:tr>
              <a:tr h="247558">
                <a:tc>
                  <a:txBody>
                    <a:bodyPr/>
                    <a:lstStyle/>
                    <a:p>
                      <a:pPr algn="l" rtl="0" fontAlgn="b"/>
                      <a:r>
                        <a:rPr lang="en-GB" sz="1100" b="0" i="0" u="none" strike="noStrike" dirty="0">
                          <a:solidFill>
                            <a:srgbClr val="FFFFFF"/>
                          </a:solidFill>
                          <a:effectLst/>
                          <a:latin typeface="+mn-lt"/>
                        </a:rPr>
                        <a:t>Voltalis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tc>
                  <a:txBody>
                    <a:bodyPr/>
                    <a:lstStyle/>
                    <a:p>
                      <a:pPr algn="l" rtl="0" fontAlgn="b"/>
                      <a:r>
                        <a:rPr lang="en-GB" sz="1100" b="0" i="0" u="none" strike="noStrike" dirty="0">
                          <a:solidFill>
                            <a:srgbClr val="FFFFFF"/>
                          </a:solidFill>
                          <a:effectLst/>
                          <a:latin typeface="Arial" panose="020B0604020202020204" pitchFamily="34" charset="0"/>
                        </a:rPr>
                        <a:t>DSR/Aggregator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5A5A5"/>
                    </a:solidFill>
                  </a:tcPr>
                </a:tc>
                <a:extLst>
                  <a:ext uri="{0D108BD9-81ED-4DB2-BD59-A6C34878D82A}">
                    <a16:rowId xmlns:a16="http://schemas.microsoft.com/office/drawing/2014/main" val="4006860480"/>
                  </a:ext>
                </a:extLst>
              </a:tr>
              <a:tr h="247558">
                <a:tc>
                  <a:txBody>
                    <a:bodyPr/>
                    <a:lstStyle/>
                    <a:p>
                      <a:pPr algn="l" rtl="0" fontAlgn="b"/>
                      <a:r>
                        <a:rPr lang="en-GB" sz="1100" b="0" i="0" u="none" strike="noStrike" dirty="0">
                          <a:solidFill>
                            <a:srgbClr val="FFFFFF"/>
                          </a:solidFill>
                          <a:effectLst/>
                          <a:latin typeface="+mn-lt"/>
                        </a:rPr>
                        <a:t>Drax</a:t>
                      </a:r>
                      <a:r>
                        <a:rPr lang="en-GB" sz="1100" b="0" i="0" u="none" strike="noStrike" baseline="50000" dirty="0">
                          <a:solidFill>
                            <a:srgbClr val="FFFFFF"/>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55E91"/>
                    </a:solidFill>
                  </a:tcPr>
                </a:tc>
                <a:tc>
                  <a:txBody>
                    <a:bodyPr/>
                    <a:lstStyle/>
                    <a:p>
                      <a:pPr algn="l" rtl="0" fontAlgn="b"/>
                      <a:r>
                        <a:rPr lang="en-GB" sz="1100" b="0" i="0" u="none" strike="noStrike" dirty="0">
                          <a:solidFill>
                            <a:srgbClr val="FFFFFF"/>
                          </a:solidFill>
                          <a:effectLst/>
                          <a:latin typeface="Arial" panose="020B0604020202020204" pitchFamily="34" charset="0"/>
                        </a:rPr>
                        <a:t>Generator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55E91"/>
                    </a:solidFill>
                  </a:tcPr>
                </a:tc>
                <a:extLst>
                  <a:ext uri="{0D108BD9-81ED-4DB2-BD59-A6C34878D82A}">
                    <a16:rowId xmlns:a16="http://schemas.microsoft.com/office/drawing/2014/main" val="1254102117"/>
                  </a:ext>
                </a:extLst>
              </a:tr>
              <a:tr h="247558">
                <a:tc>
                  <a:txBody>
                    <a:bodyPr/>
                    <a:lstStyle/>
                    <a:p>
                      <a:pPr algn="l" rtl="0" fontAlgn="b"/>
                      <a:r>
                        <a:rPr lang="en-GB" sz="1100" b="0" i="0" u="none" strike="noStrike" dirty="0">
                          <a:solidFill>
                            <a:srgbClr val="FFFFFF"/>
                          </a:solidFill>
                          <a:effectLst/>
                          <a:latin typeface="+mn-lt"/>
                        </a:rPr>
                        <a:t>E.ON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rowSpan="3">
                  <a:txBody>
                    <a:bodyPr/>
                    <a:lstStyle/>
                    <a:p>
                      <a:pPr algn="l" rtl="0" fontAlgn="b"/>
                      <a:r>
                        <a:rPr lang="en-GB" sz="1100" b="0" i="0" u="none" strike="noStrike" dirty="0">
                          <a:solidFill>
                            <a:srgbClr val="FFFFFF"/>
                          </a:solidFill>
                          <a:effectLst/>
                          <a:latin typeface="Arial" panose="020B0604020202020204" pitchFamily="34" charset="0"/>
                        </a:rPr>
                        <a:t>Large Energy Company</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extLst>
                  <a:ext uri="{0D108BD9-81ED-4DB2-BD59-A6C34878D82A}">
                    <a16:rowId xmlns:a16="http://schemas.microsoft.com/office/drawing/2014/main" val="4229772821"/>
                  </a:ext>
                </a:extLst>
              </a:tr>
              <a:tr h="247558">
                <a:tc>
                  <a:txBody>
                    <a:bodyPr/>
                    <a:lstStyle/>
                    <a:p>
                      <a:pPr algn="l" rtl="0" fontAlgn="b"/>
                      <a:r>
                        <a:rPr lang="en-GB" sz="1100" b="0" i="0" u="none" strike="noStrike" dirty="0">
                          <a:solidFill>
                            <a:srgbClr val="FFFFFF"/>
                          </a:solidFill>
                          <a:effectLst/>
                          <a:latin typeface="+mn-lt"/>
                        </a:rPr>
                        <a:t>Centrica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vMerge="1">
                  <a:txBody>
                    <a:bodyPr/>
                    <a:lstStyle/>
                    <a:p>
                      <a:pPr algn="l" rtl="0" fontAlgn="b"/>
                      <a:r>
                        <a:rPr lang="en-GB" sz="1100" b="0" i="0" u="none" strike="noStrike" dirty="0">
                          <a:solidFill>
                            <a:srgbClr val="FFFFFF"/>
                          </a:solidFill>
                          <a:effectLst/>
                          <a:latin typeface="Arial" panose="020B0604020202020204" pitchFamily="34" charset="0"/>
                        </a:rPr>
                        <a:t>Large Energy Company</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4472C4"/>
                    </a:solidFill>
                  </a:tcPr>
                </a:tc>
                <a:extLst>
                  <a:ext uri="{0D108BD9-81ED-4DB2-BD59-A6C34878D82A}">
                    <a16:rowId xmlns:a16="http://schemas.microsoft.com/office/drawing/2014/main" val="3739919208"/>
                  </a:ext>
                </a:extLst>
              </a:tr>
              <a:tr h="247558">
                <a:tc>
                  <a:txBody>
                    <a:bodyPr/>
                    <a:lstStyle/>
                    <a:p>
                      <a:pPr algn="l" rtl="0" fontAlgn="b"/>
                      <a:r>
                        <a:rPr lang="en-GB" sz="1100" b="0" i="0" u="none" strike="noStrike" dirty="0">
                          <a:solidFill>
                            <a:srgbClr val="FFFFFF"/>
                          </a:solidFill>
                          <a:effectLst/>
                          <a:latin typeface="+mn-lt"/>
                        </a:rPr>
                        <a:t>Octopus Energy</a:t>
                      </a:r>
                      <a:r>
                        <a:rPr lang="en-GB" sz="1100" b="0" i="0" u="none" strike="noStrike" baseline="50000" dirty="0">
                          <a:solidFill>
                            <a:srgbClr val="FFFFFF"/>
                          </a:solidFill>
                          <a:effectLst/>
                          <a:latin typeface="+mn-lt"/>
                        </a:rPr>
                        <a:t>$$</a:t>
                      </a:r>
                      <a:endParaRPr lang="en-GB" sz="1100" b="0" i="0" u="none" strike="noStrike" dirty="0">
                        <a:solidFill>
                          <a:srgbClr val="FFFFFF"/>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vMerge="1">
                  <a:txBody>
                    <a:bodyPr/>
                    <a:lstStyle/>
                    <a:p>
                      <a:pPr algn="l" rtl="0" fontAlgn="b"/>
                      <a:r>
                        <a:rPr lang="en-GB" sz="1100" b="0" i="0" u="none" strike="noStrike" dirty="0">
                          <a:solidFill>
                            <a:srgbClr val="FFFFFF"/>
                          </a:solidFill>
                          <a:effectLst/>
                          <a:latin typeface="Arial" panose="020B0604020202020204" pitchFamily="34" charset="0"/>
                        </a:rPr>
                        <a:t>Large Energy Company</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4472C4"/>
                    </a:solidFill>
                  </a:tcPr>
                </a:tc>
                <a:extLst>
                  <a:ext uri="{0D108BD9-81ED-4DB2-BD59-A6C34878D82A}">
                    <a16:rowId xmlns:a16="http://schemas.microsoft.com/office/drawing/2014/main" val="2983137998"/>
                  </a:ext>
                </a:extLst>
              </a:tr>
              <a:tr h="247558">
                <a:tc>
                  <a:txBody>
                    <a:bodyPr/>
                    <a:lstStyle/>
                    <a:p>
                      <a:pPr algn="l" rtl="0" fontAlgn="b"/>
                      <a:r>
                        <a:rPr lang="en-GB" sz="1100" b="0" i="0" u="none" strike="noStrike" dirty="0">
                          <a:solidFill>
                            <a:srgbClr val="FFFFFF"/>
                          </a:solidFill>
                          <a:effectLst/>
                          <a:latin typeface="+mn-lt"/>
                        </a:rPr>
                        <a:t>Piclo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7300"/>
                    </a:solidFill>
                  </a:tcPr>
                </a:tc>
                <a:tc>
                  <a:txBody>
                    <a:bodyPr/>
                    <a:lstStyle/>
                    <a:p>
                      <a:pPr algn="l" rtl="0" fontAlgn="b"/>
                      <a:r>
                        <a:rPr lang="en-GB" sz="1100" b="0" i="0" u="none" strike="noStrike" dirty="0">
                          <a:solidFill>
                            <a:srgbClr val="FFFFFF"/>
                          </a:solidFill>
                          <a:effectLst/>
                          <a:latin typeface="Arial" panose="020B0604020202020204" pitchFamily="34" charset="0"/>
                        </a:rPr>
                        <a:t>Platform provider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7300"/>
                    </a:solidFill>
                  </a:tcPr>
                </a:tc>
                <a:extLst>
                  <a:ext uri="{0D108BD9-81ED-4DB2-BD59-A6C34878D82A}">
                    <a16:rowId xmlns:a16="http://schemas.microsoft.com/office/drawing/2014/main" val="222060919"/>
                  </a:ext>
                </a:extLst>
              </a:tr>
              <a:tr h="247558">
                <a:tc>
                  <a:txBody>
                    <a:bodyPr/>
                    <a:lstStyle/>
                    <a:p>
                      <a:pPr algn="l" rtl="0" fontAlgn="b"/>
                      <a:r>
                        <a:rPr lang="en-GB" sz="1100" b="0" i="0" u="none" strike="noStrike" dirty="0">
                          <a:solidFill>
                            <a:srgbClr val="FFFFFF"/>
                          </a:solidFill>
                          <a:effectLst/>
                          <a:latin typeface="+mn-lt"/>
                        </a:rPr>
                        <a:t>Heimdall Power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tc rowSpan="6">
                  <a:txBody>
                    <a:bodyPr/>
                    <a:lstStyle/>
                    <a:p>
                      <a:pPr algn="l" rtl="0" fontAlgn="b"/>
                      <a:r>
                        <a:rPr lang="en-GB" sz="1100" b="0" i="0" u="none" strike="noStrike" dirty="0">
                          <a:solidFill>
                            <a:srgbClr val="FFFFFF"/>
                          </a:solidFill>
                          <a:effectLst/>
                          <a:latin typeface="Arial" panose="020B0604020202020204" pitchFamily="34" charset="0"/>
                        </a:rPr>
                        <a:t>Supply Chain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extLst>
                  <a:ext uri="{0D108BD9-81ED-4DB2-BD59-A6C34878D82A}">
                    <a16:rowId xmlns:a16="http://schemas.microsoft.com/office/drawing/2014/main" val="1747349970"/>
                  </a:ext>
                </a:extLst>
              </a:tr>
              <a:tr h="247558">
                <a:tc>
                  <a:txBody>
                    <a:bodyPr/>
                    <a:lstStyle/>
                    <a:p>
                      <a:pPr algn="l" rtl="0" fontAlgn="b"/>
                      <a:r>
                        <a:rPr lang="en-GB" sz="1100" b="0" i="0" u="none" strike="noStrike" dirty="0">
                          <a:solidFill>
                            <a:srgbClr val="FFFFFF"/>
                          </a:solidFill>
                          <a:effectLst/>
                          <a:latin typeface="+mn-lt"/>
                        </a:rPr>
                        <a:t>M and W group</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tc vMerge="1">
                  <a:txBody>
                    <a:bodyPr/>
                    <a:lstStyle/>
                    <a:p>
                      <a:pPr algn="l" rtl="0" fontAlgn="b"/>
                      <a:r>
                        <a:rPr lang="en-GB" sz="1100" b="0" i="0" u="none" strike="noStrike" dirty="0">
                          <a:solidFill>
                            <a:srgbClr val="FFFFFF"/>
                          </a:solidFill>
                          <a:effectLst/>
                          <a:latin typeface="Arial" panose="020B0604020202020204" pitchFamily="34" charset="0"/>
                        </a:rPr>
                        <a:t>Supply Chain</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ED7D31"/>
                    </a:solidFill>
                  </a:tcPr>
                </a:tc>
                <a:extLst>
                  <a:ext uri="{0D108BD9-81ED-4DB2-BD59-A6C34878D82A}">
                    <a16:rowId xmlns:a16="http://schemas.microsoft.com/office/drawing/2014/main" val="30287378"/>
                  </a:ext>
                </a:extLst>
              </a:tr>
              <a:tr h="247558">
                <a:tc>
                  <a:txBody>
                    <a:bodyPr/>
                    <a:lstStyle/>
                    <a:p>
                      <a:pPr algn="l" rtl="0" fontAlgn="b"/>
                      <a:r>
                        <a:rPr lang="en-GB" sz="1100" b="0" i="0" u="none" strike="noStrike" dirty="0">
                          <a:solidFill>
                            <a:srgbClr val="FFFFFF"/>
                          </a:solidFill>
                          <a:effectLst/>
                          <a:latin typeface="+mn-lt"/>
                        </a:rPr>
                        <a:t>SMS plc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tc vMerge="1">
                  <a:txBody>
                    <a:bodyPr/>
                    <a:lstStyle/>
                    <a:p>
                      <a:pPr algn="l" rtl="0" fontAlgn="b"/>
                      <a:r>
                        <a:rPr lang="en-GB" sz="1100" b="0" i="0" u="none" strike="noStrike" dirty="0">
                          <a:solidFill>
                            <a:srgbClr val="FFFFFF"/>
                          </a:solidFill>
                          <a:effectLst/>
                          <a:latin typeface="Arial" panose="020B0604020202020204" pitchFamily="34" charset="0"/>
                        </a:rPr>
                        <a:t>Supply Chain</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ED7D31"/>
                    </a:solidFill>
                  </a:tcPr>
                </a:tc>
                <a:extLst>
                  <a:ext uri="{0D108BD9-81ED-4DB2-BD59-A6C34878D82A}">
                    <a16:rowId xmlns:a16="http://schemas.microsoft.com/office/drawing/2014/main" val="46851426"/>
                  </a:ext>
                </a:extLst>
              </a:tr>
              <a:tr h="247558">
                <a:tc>
                  <a:txBody>
                    <a:bodyPr/>
                    <a:lstStyle/>
                    <a:p>
                      <a:pPr algn="l" rtl="0" fontAlgn="b"/>
                      <a:r>
                        <a:rPr lang="en-GB" sz="1100" b="0" i="0" u="none" strike="noStrike" dirty="0">
                          <a:solidFill>
                            <a:srgbClr val="FFFFFF"/>
                          </a:solidFill>
                          <a:effectLst/>
                          <a:latin typeface="+mn-lt"/>
                        </a:rPr>
                        <a:t>Servelectric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tc vMerge="1">
                  <a:txBody>
                    <a:bodyPr/>
                    <a:lstStyle/>
                    <a:p>
                      <a:pPr algn="l" rtl="0" fontAlgn="b"/>
                      <a:r>
                        <a:rPr lang="en-GB" sz="1100" b="0" i="0" u="none" strike="noStrike" dirty="0">
                          <a:solidFill>
                            <a:srgbClr val="FFFFFF"/>
                          </a:solidFill>
                          <a:effectLst/>
                          <a:latin typeface="Arial" panose="020B0604020202020204" pitchFamily="34" charset="0"/>
                        </a:rPr>
                        <a:t>Supply Chain</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ED7D31"/>
                    </a:solidFill>
                  </a:tcPr>
                </a:tc>
                <a:extLst>
                  <a:ext uri="{0D108BD9-81ED-4DB2-BD59-A6C34878D82A}">
                    <a16:rowId xmlns:a16="http://schemas.microsoft.com/office/drawing/2014/main" val="1035587525"/>
                  </a:ext>
                </a:extLst>
              </a:tr>
              <a:tr h="247558">
                <a:tc>
                  <a:txBody>
                    <a:bodyPr/>
                    <a:lstStyle/>
                    <a:p>
                      <a:pPr algn="l" rtl="0" fontAlgn="b"/>
                      <a:r>
                        <a:rPr lang="en-GB" sz="1100" b="0" i="0" u="none" strike="noStrike" dirty="0">
                          <a:solidFill>
                            <a:srgbClr val="FFFFFF"/>
                          </a:solidFill>
                          <a:effectLst/>
                          <a:latin typeface="+mn-lt"/>
                        </a:rPr>
                        <a:t>Kaluza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tc vMerge="1">
                  <a:txBody>
                    <a:bodyPr/>
                    <a:lstStyle/>
                    <a:p>
                      <a:pPr algn="l" rtl="0" fontAlgn="b"/>
                      <a:r>
                        <a:rPr lang="en-GB" sz="1100" b="0" i="0" u="none" strike="noStrike" dirty="0">
                          <a:solidFill>
                            <a:srgbClr val="FFFFFF"/>
                          </a:solidFill>
                          <a:effectLst/>
                          <a:latin typeface="Arial" panose="020B0604020202020204" pitchFamily="34" charset="0"/>
                        </a:rPr>
                        <a:t>Supply Chain</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ED7D31"/>
                    </a:solidFill>
                  </a:tcPr>
                </a:tc>
                <a:extLst>
                  <a:ext uri="{0D108BD9-81ED-4DB2-BD59-A6C34878D82A}">
                    <a16:rowId xmlns:a16="http://schemas.microsoft.com/office/drawing/2014/main" val="3805067225"/>
                  </a:ext>
                </a:extLst>
              </a:tr>
              <a:tr h="247558">
                <a:tc>
                  <a:txBody>
                    <a:bodyPr/>
                    <a:lstStyle/>
                    <a:p>
                      <a:pPr algn="l" rtl="0" fontAlgn="b"/>
                      <a:r>
                        <a:rPr lang="en-GB" sz="1100" b="0" i="0" u="none" strike="noStrike" dirty="0">
                          <a:solidFill>
                            <a:srgbClr val="FFFFFF"/>
                          </a:solidFill>
                          <a:effectLst/>
                          <a:latin typeface="+mn-lt"/>
                        </a:rPr>
                        <a:t>Supply Chain organisation*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7D31"/>
                    </a:solidFill>
                  </a:tcPr>
                </a:tc>
                <a:tc vMerge="1">
                  <a:txBody>
                    <a:bodyPr/>
                    <a:lstStyle/>
                    <a:p>
                      <a:pPr algn="l" rtl="0" fontAlgn="b"/>
                      <a:r>
                        <a:rPr lang="en-GB" sz="1100" b="0" i="0" u="none" strike="noStrike" dirty="0">
                          <a:solidFill>
                            <a:srgbClr val="FFFFFF"/>
                          </a:solidFill>
                          <a:effectLst/>
                          <a:latin typeface="Arial" panose="020B0604020202020204" pitchFamily="34" charset="0"/>
                        </a:rPr>
                        <a:t>Supply Chain</a:t>
                      </a:r>
                    </a:p>
                  </a:txBody>
                  <a:tcPr marL="6157" marR="6157" marT="6157" marB="0" anchor="b">
                    <a:lnL>
                      <a:noFill/>
                    </a:lnL>
                    <a:lnR w="12700" cap="flat" cmpd="sng" algn="ctr">
                      <a:solidFill>
                        <a:srgbClr val="00598E"/>
                      </a:solidFill>
                      <a:prstDash val="solid"/>
                      <a:round/>
                      <a:headEnd type="none" w="med" len="med"/>
                      <a:tailEnd type="none" w="med" len="med"/>
                    </a:lnR>
                    <a:lnT w="12700" cap="flat" cmpd="sng" algn="ctr">
                      <a:solidFill>
                        <a:srgbClr val="00598E"/>
                      </a:solidFill>
                      <a:prstDash val="solid"/>
                      <a:round/>
                      <a:headEnd type="none" w="med" len="med"/>
                      <a:tailEnd type="none" w="med" len="med"/>
                    </a:lnT>
                    <a:lnB w="12700" cap="flat" cmpd="sng" algn="ctr">
                      <a:solidFill>
                        <a:srgbClr val="00598E"/>
                      </a:solidFill>
                      <a:prstDash val="solid"/>
                      <a:round/>
                      <a:headEnd type="none" w="med" len="med"/>
                      <a:tailEnd type="none" w="med" len="med"/>
                    </a:lnB>
                    <a:solidFill>
                      <a:srgbClr val="ED7D31"/>
                    </a:solidFill>
                  </a:tcPr>
                </a:tc>
                <a:extLst>
                  <a:ext uri="{0D108BD9-81ED-4DB2-BD59-A6C34878D82A}">
                    <a16:rowId xmlns:a16="http://schemas.microsoft.com/office/drawing/2014/main" val="2599092598"/>
                  </a:ext>
                </a:extLst>
              </a:tr>
              <a:tr h="247558">
                <a:tc>
                  <a:txBody>
                    <a:bodyPr/>
                    <a:lstStyle/>
                    <a:p>
                      <a:pPr algn="l" rtl="0" fontAlgn="b"/>
                      <a:r>
                        <a:rPr lang="en-GB" sz="1100" b="0" i="0" u="none" strike="noStrike" dirty="0">
                          <a:solidFill>
                            <a:schemeClr val="accent3"/>
                          </a:solidFill>
                          <a:effectLst/>
                          <a:latin typeface="+mn-lt"/>
                        </a:rPr>
                        <a:t>Regen</a:t>
                      </a:r>
                      <a:r>
                        <a:rPr lang="en-GB" sz="1100" b="0" i="0" u="none" strike="noStrike" baseline="50000" dirty="0">
                          <a:solidFill>
                            <a:schemeClr val="accent3"/>
                          </a:solidFill>
                          <a:effectLst/>
                          <a:latin typeface="+mn-lt"/>
                        </a:rPr>
                        <a:t>$$</a:t>
                      </a:r>
                      <a:r>
                        <a:rPr lang="en-GB" sz="1100" b="0" i="0" u="none" strike="noStrike" dirty="0">
                          <a:solidFill>
                            <a:schemeClr val="accent3"/>
                          </a:solidFill>
                          <a:effectLst/>
                          <a:latin typeface="+mn-lt"/>
                        </a:rPr>
                        <a:t>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a:solidFill>
                            <a:schemeClr val="accent3"/>
                          </a:solidFill>
                          <a:effectLst/>
                          <a:latin typeface="+mn-lt"/>
                        </a:rPr>
                        <a:t>Supply Chain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5229847"/>
                  </a:ext>
                </a:extLst>
              </a:tr>
            </a:tbl>
          </a:graphicData>
        </a:graphic>
      </p:graphicFrame>
      <p:pic>
        <p:nvPicPr>
          <p:cNvPr id="5" name="Picture 4">
            <a:extLst>
              <a:ext uri="{FF2B5EF4-FFF2-40B4-BE49-F238E27FC236}">
                <a16:creationId xmlns:a16="http://schemas.microsoft.com/office/drawing/2014/main" id="{35E7E187-A2DB-4875-B095-6A2143D3C77A}"/>
              </a:ext>
            </a:extLst>
          </p:cNvPr>
          <p:cNvPicPr>
            <a:picLocks noChangeAspect="1"/>
          </p:cNvPicPr>
          <p:nvPr/>
        </p:nvPicPr>
        <p:blipFill rotWithShape="1">
          <a:blip r:embed="rId2"/>
          <a:srcRect l="7727" t="2918" r="12082" b="971"/>
          <a:stretch/>
        </p:blipFill>
        <p:spPr>
          <a:xfrm>
            <a:off x="5094060" y="1177347"/>
            <a:ext cx="6377940" cy="3909061"/>
          </a:xfrm>
          <a:prstGeom prst="rect">
            <a:avLst/>
          </a:prstGeom>
        </p:spPr>
      </p:pic>
      <p:sp>
        <p:nvSpPr>
          <p:cNvPr id="10" name="TextBox 9">
            <a:extLst>
              <a:ext uri="{FF2B5EF4-FFF2-40B4-BE49-F238E27FC236}">
                <a16:creationId xmlns:a16="http://schemas.microsoft.com/office/drawing/2014/main" id="{FAE2A58E-1B8D-4C5D-AD6B-E9C6DBAE08B0}"/>
              </a:ext>
            </a:extLst>
          </p:cNvPr>
          <p:cNvSpPr txBox="1"/>
          <p:nvPr/>
        </p:nvSpPr>
        <p:spPr>
          <a:xfrm>
            <a:off x="4578427" y="5157282"/>
            <a:ext cx="2533066" cy="369332"/>
          </a:xfrm>
          <a:prstGeom prst="rect">
            <a:avLst/>
          </a:prstGeom>
          <a:noFill/>
        </p:spPr>
        <p:txBody>
          <a:bodyPr wrap="none" rtlCol="0">
            <a:spAutoFit/>
          </a:bodyPr>
          <a:lstStyle/>
          <a:p>
            <a:r>
              <a:rPr lang="en-GB" dirty="0"/>
              <a:t>*</a:t>
            </a:r>
            <a:r>
              <a:rPr lang="en-GB" sz="1200" dirty="0"/>
              <a:t>Requested to remain anonymous</a:t>
            </a:r>
            <a:endParaRPr lang="en-GB" dirty="0"/>
          </a:p>
        </p:txBody>
      </p:sp>
      <p:sp>
        <p:nvSpPr>
          <p:cNvPr id="8" name="TextBox 7">
            <a:extLst>
              <a:ext uri="{FF2B5EF4-FFF2-40B4-BE49-F238E27FC236}">
                <a16:creationId xmlns:a16="http://schemas.microsoft.com/office/drawing/2014/main" id="{73A500C8-703A-4C6E-A4FE-D2510404E0E8}"/>
              </a:ext>
            </a:extLst>
          </p:cNvPr>
          <p:cNvSpPr txBox="1"/>
          <p:nvPr/>
        </p:nvSpPr>
        <p:spPr>
          <a:xfrm>
            <a:off x="4587303" y="5480355"/>
            <a:ext cx="3696397" cy="276999"/>
          </a:xfrm>
          <a:prstGeom prst="rect">
            <a:avLst/>
          </a:prstGeom>
          <a:noFill/>
        </p:spPr>
        <p:txBody>
          <a:bodyPr wrap="none" rtlCol="0">
            <a:spAutoFit/>
          </a:bodyPr>
          <a:lstStyle/>
          <a:p>
            <a:r>
              <a:rPr lang="en-GB" sz="1200" dirty="0"/>
              <a:t>$$ Responded to Standard Agreement Consultation</a:t>
            </a:r>
            <a:endParaRPr lang="en-GB" dirty="0"/>
          </a:p>
        </p:txBody>
      </p:sp>
      <p:sp>
        <p:nvSpPr>
          <p:cNvPr id="9" name="TextBox 8">
            <a:extLst>
              <a:ext uri="{FF2B5EF4-FFF2-40B4-BE49-F238E27FC236}">
                <a16:creationId xmlns:a16="http://schemas.microsoft.com/office/drawing/2014/main" id="{E75C3404-1BB6-4196-B7C1-B37BCA595A59}"/>
              </a:ext>
            </a:extLst>
          </p:cNvPr>
          <p:cNvSpPr txBox="1"/>
          <p:nvPr/>
        </p:nvSpPr>
        <p:spPr>
          <a:xfrm>
            <a:off x="4605055" y="5757354"/>
            <a:ext cx="4262514" cy="276999"/>
          </a:xfrm>
          <a:prstGeom prst="rect">
            <a:avLst/>
          </a:prstGeom>
          <a:noFill/>
        </p:spPr>
        <p:txBody>
          <a:bodyPr wrap="none" rtlCol="0">
            <a:spAutoFit/>
          </a:bodyPr>
          <a:lstStyle/>
          <a:p>
            <a:r>
              <a:rPr lang="en-GB" sz="1200" dirty="0"/>
              <a:t>$$** Responded ONLY to Standard Agreement Consultation</a:t>
            </a:r>
            <a:endParaRPr lang="en-GB" dirty="0"/>
          </a:p>
        </p:txBody>
      </p:sp>
    </p:spTree>
    <p:extLst>
      <p:ext uri="{BB962C8B-B14F-4D97-AF65-F5344CB8AC3E}">
        <p14:creationId xmlns:p14="http://schemas.microsoft.com/office/powerpoint/2010/main" val="33078994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Tree>
    <p:extLst>
      <p:ext uri="{BB962C8B-B14F-4D97-AF65-F5344CB8AC3E}">
        <p14:creationId xmlns:p14="http://schemas.microsoft.com/office/powerpoint/2010/main" val="231659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7773-9F66-D143-8BC8-8656AF6778E5}"/>
              </a:ext>
            </a:extLst>
          </p:cNvPr>
          <p:cNvSpPr>
            <a:spLocks noGrp="1"/>
          </p:cNvSpPr>
          <p:nvPr>
            <p:ph type="ctrTitle"/>
          </p:nvPr>
        </p:nvSpPr>
        <p:spPr/>
        <p:txBody>
          <a:bodyPr/>
          <a:lstStyle/>
          <a:p>
            <a:r>
              <a:rPr lang="en-US" dirty="0"/>
              <a:t>General WS1A consultation</a:t>
            </a:r>
          </a:p>
        </p:txBody>
      </p:sp>
      <p:sp>
        <p:nvSpPr>
          <p:cNvPr id="3" name="Slide Number Placeholder 2">
            <a:extLst>
              <a:ext uri="{FF2B5EF4-FFF2-40B4-BE49-F238E27FC236}">
                <a16:creationId xmlns:a16="http://schemas.microsoft.com/office/drawing/2014/main" id="{2561E6C1-778D-3E4A-A767-9B3AC398A31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FF217E-B86F-EA42-9607-BE163228A213}" type="slidenum">
              <a:rPr kumimoji="0" lang="en-GB" sz="1600" b="0" i="0" u="none" strike="noStrike" kern="1200" cap="none" spc="0" normalizeH="0" baseline="0" noProof="0" smtClean="0">
                <a:ln>
                  <a:noFill/>
                </a:ln>
                <a:solidFill>
                  <a:srgbClr val="00598E"/>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GB" sz="1600" b="0" i="0" u="none" strike="noStrike" kern="1200" cap="none" spc="0" normalizeH="0" baseline="0" noProof="0">
              <a:ln>
                <a:noFill/>
              </a:ln>
              <a:solidFill>
                <a:srgbClr val="00598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047072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809F-8161-4748-AFA8-2D9D0DF82BC3}"/>
              </a:ext>
            </a:extLst>
          </p:cNvPr>
          <p:cNvSpPr>
            <a:spLocks noGrp="1"/>
          </p:cNvSpPr>
          <p:nvPr>
            <p:ph type="title"/>
          </p:nvPr>
        </p:nvSpPr>
        <p:spPr/>
        <p:txBody>
          <a:bodyPr/>
          <a:lstStyle/>
          <a:p>
            <a:r>
              <a:rPr lang="en-US" dirty="0"/>
              <a:t>Responses to Q1</a:t>
            </a:r>
            <a:endParaRPr lang="en-GB" dirty="0"/>
          </a:p>
        </p:txBody>
      </p:sp>
      <p:sp>
        <p:nvSpPr>
          <p:cNvPr id="3" name="Content Placeholder 2">
            <a:extLst>
              <a:ext uri="{FF2B5EF4-FFF2-40B4-BE49-F238E27FC236}">
                <a16:creationId xmlns:a16="http://schemas.microsoft.com/office/drawing/2014/main" id="{E09D2775-5CFB-BA44-9DBA-933F7C285FCA}"/>
              </a:ext>
            </a:extLst>
          </p:cNvPr>
          <p:cNvSpPr>
            <a:spLocks noGrp="1"/>
          </p:cNvSpPr>
          <p:nvPr>
            <p:ph idx="1"/>
          </p:nvPr>
        </p:nvSpPr>
        <p:spPr>
          <a:xfrm>
            <a:off x="383893" y="2562206"/>
            <a:ext cx="9957600" cy="2993863"/>
          </a:xfrm>
        </p:spPr>
        <p:txBody>
          <a:bodyPr/>
          <a:lstStyle/>
          <a:p>
            <a:pPr marL="742950" lvl="1" indent="-285750">
              <a:spcAft>
                <a:spcPts val="600"/>
              </a:spcAft>
              <a:buClr>
                <a:schemeClr val="accent4"/>
              </a:buClr>
              <a:buFont typeface="Arial" panose="020B0604020202020204" pitchFamily="34" charset="0"/>
              <a:buChar char="•"/>
              <a:defRPr/>
            </a:pPr>
            <a:r>
              <a:rPr lang="en-GB" dirty="0"/>
              <a:t>Overwhelming majority of respondents are generally supportive of the topics being covered by WS1A and the work being done by Open Networks.</a:t>
            </a:r>
          </a:p>
          <a:p>
            <a:pPr marL="742950" lvl="1" indent="-285750">
              <a:spcAft>
                <a:spcPts val="600"/>
              </a:spcAft>
              <a:buClr>
                <a:schemeClr val="accent4"/>
              </a:buClr>
              <a:buFont typeface="Arial" panose="020B0604020202020204" pitchFamily="34" charset="0"/>
              <a:buChar char="•"/>
              <a:defRPr/>
            </a:pPr>
            <a:r>
              <a:rPr lang="en-GB" dirty="0"/>
              <a:t>One respondent recommended that energy efficiency is given equal weight within the ENA Flexibility workstream, or that a separate workstream is established .</a:t>
            </a:r>
          </a:p>
          <a:p>
            <a:pPr marL="742950" lvl="1" indent="-285750">
              <a:spcAft>
                <a:spcPts val="600"/>
              </a:spcAft>
              <a:buClr>
                <a:schemeClr val="accent4"/>
              </a:buClr>
              <a:buFont typeface="Arial" panose="020B0604020202020204" pitchFamily="34" charset="0"/>
              <a:buChar char="•"/>
              <a:defRPr/>
            </a:pPr>
            <a:r>
              <a:rPr lang="en-GB" dirty="0"/>
              <a:t>Note: Product specific responses are addressed with the individual product responses in following slides.</a:t>
            </a:r>
          </a:p>
          <a:p>
            <a:endParaRPr lang="en-GB" dirty="0"/>
          </a:p>
        </p:txBody>
      </p:sp>
      <p:sp>
        <p:nvSpPr>
          <p:cNvPr id="5" name="Slide Number Placeholder 4">
            <a:extLst>
              <a:ext uri="{FF2B5EF4-FFF2-40B4-BE49-F238E27FC236}">
                <a16:creationId xmlns:a16="http://schemas.microsoft.com/office/drawing/2014/main" id="{0CFA9D3C-2222-0243-8F43-B1727B821E4A}"/>
              </a:ext>
            </a:extLst>
          </p:cNvPr>
          <p:cNvSpPr>
            <a:spLocks noGrp="1"/>
          </p:cNvSpPr>
          <p:nvPr>
            <p:ph type="sldNum" sz="quarter" idx="12"/>
          </p:nvPr>
        </p:nvSpPr>
        <p:spPr/>
        <p:txBody>
          <a:bodyPr/>
          <a:lstStyle/>
          <a:p>
            <a:fld id="{98FF217E-B86F-EA42-9607-BE163228A213}" type="slidenum">
              <a:rPr lang="en-GB"/>
              <a:pPr/>
              <a:t>9</a:t>
            </a:fld>
            <a:endParaRPr lang="en-GB"/>
          </a:p>
        </p:txBody>
      </p:sp>
      <p:sp>
        <p:nvSpPr>
          <p:cNvPr id="6" name="TextBox 5">
            <a:extLst>
              <a:ext uri="{FF2B5EF4-FFF2-40B4-BE49-F238E27FC236}">
                <a16:creationId xmlns:a16="http://schemas.microsoft.com/office/drawing/2014/main" id="{135561B3-5E4A-4A8F-B63C-B2A16FB05164}"/>
              </a:ext>
            </a:extLst>
          </p:cNvPr>
          <p:cNvSpPr txBox="1"/>
          <p:nvPr/>
        </p:nvSpPr>
        <p:spPr>
          <a:xfrm>
            <a:off x="383893" y="1432252"/>
            <a:ext cx="11424213"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900" b="1" i="0" u="none" strike="noStrike" kern="1200" cap="none" spc="0" normalizeH="0" baseline="0" noProof="0" dirty="0">
                <a:ln>
                  <a:noFill/>
                </a:ln>
                <a:solidFill>
                  <a:srgbClr val="00598E"/>
                </a:solidFill>
                <a:effectLst/>
                <a:uLnTx/>
                <a:uFillTx/>
                <a:latin typeface="Arial" panose="020B0604020202020204"/>
                <a:ea typeface="+mn-ea"/>
                <a:cs typeface="+mn-cs"/>
              </a:rPr>
              <a:t>Do you agree with our proposals within this consultation paper and if not, please provide us with any rationale and alternative proposals?  </a:t>
            </a:r>
            <a:endParaRPr kumimoji="0" lang="en-GB" sz="1800" b="1" i="0" u="none" strike="noStrike" kern="1200" cap="none" spc="0" normalizeH="0" baseline="0" noProof="0" dirty="0">
              <a:ln>
                <a:noFill/>
              </a:ln>
              <a:solidFill>
                <a:srgbClr val="484D5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40723643"/>
      </p:ext>
    </p:extLst>
  </p:cSld>
  <p:clrMapOvr>
    <a:masterClrMapping/>
  </p:clrMapOvr>
</p:sld>
</file>

<file path=ppt/theme/theme1.xml><?xml version="1.0" encoding="utf-8"?>
<a:theme xmlns:a="http://schemas.openxmlformats.org/drawingml/2006/main" name="1_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docProps/app.xml><?xml version="1.0" encoding="utf-8"?>
<Properties xmlns="http://schemas.openxmlformats.org/officeDocument/2006/extended-properties" xmlns:vt="http://schemas.openxmlformats.org/officeDocument/2006/docPropsVTypes">
  <TotalTime>22176</TotalTime>
  <Words>10009</Words>
  <Application>Microsoft Office PowerPoint</Application>
  <PresentationFormat>Widescreen</PresentationFormat>
  <Paragraphs>582</Paragraphs>
  <Slides>70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Calibri</vt:lpstr>
      <vt:lpstr>Open Sans</vt:lpstr>
      <vt:lpstr>System Font Regular</vt:lpstr>
      <vt:lpstr>1_Office Theme</vt:lpstr>
      <vt:lpstr>Open Networks</vt:lpstr>
      <vt:lpstr>Background</vt:lpstr>
      <vt:lpstr>Headlines and Summary</vt:lpstr>
      <vt:lpstr>Headlines and Summary</vt:lpstr>
      <vt:lpstr>Overview of respondents</vt:lpstr>
      <vt:lpstr>Responses received</vt:lpstr>
      <vt:lpstr>Spread of Responses received</vt:lpstr>
      <vt:lpstr>General WS1A consultation</vt:lpstr>
      <vt:lpstr>Responses to Q1</vt:lpstr>
      <vt:lpstr>Responses to Q2 - Eight received</vt:lpstr>
      <vt:lpstr>You said, we will</vt:lpstr>
      <vt:lpstr>You said, we will</vt:lpstr>
      <vt:lpstr>Responses to Q3</vt:lpstr>
      <vt:lpstr>You said, we will</vt:lpstr>
      <vt:lpstr>Common Evaluation Methodology WS1A P1</vt:lpstr>
      <vt:lpstr>Key headlines and summary</vt:lpstr>
      <vt:lpstr>Responses to Q4</vt:lpstr>
      <vt:lpstr>Responses to Q5</vt:lpstr>
      <vt:lpstr>You said, we will</vt:lpstr>
      <vt:lpstr>You said, we will</vt:lpstr>
      <vt:lpstr>Procurement Processes WS1A P2</vt:lpstr>
      <vt:lpstr>Key headlines and summary</vt:lpstr>
      <vt:lpstr>Responses to Q6</vt:lpstr>
      <vt:lpstr>Responses to Q7</vt:lpstr>
      <vt:lpstr>Responses to Q8</vt:lpstr>
      <vt:lpstr>You said, we will </vt:lpstr>
      <vt:lpstr>Principles to Review Legacy ANM Contracts WS1A P3</vt:lpstr>
      <vt:lpstr>Key headlines and summary</vt:lpstr>
      <vt:lpstr>Responses to Q9</vt:lpstr>
      <vt:lpstr>Responses to Q10</vt:lpstr>
      <vt:lpstr>You said, we will</vt:lpstr>
      <vt:lpstr>Primacy Rules for Service Conflicts WS1A P5</vt:lpstr>
      <vt:lpstr>Key headlines and summary</vt:lpstr>
      <vt:lpstr>Responses to Q11</vt:lpstr>
      <vt:lpstr>You said, we will</vt:lpstr>
      <vt:lpstr>Non-DSO Services WS1A P6</vt:lpstr>
      <vt:lpstr>Key headlines and summary</vt:lpstr>
      <vt:lpstr>Responses to Q12-Nine received</vt:lpstr>
      <vt:lpstr>Responses to Q12 -Nine received</vt:lpstr>
      <vt:lpstr>You said, we will</vt:lpstr>
      <vt:lpstr>Baseline Methodologies WS1A P7</vt:lpstr>
      <vt:lpstr>Key headlines and summary</vt:lpstr>
      <vt:lpstr>Responses to Q13</vt:lpstr>
      <vt:lpstr>You said, we will</vt:lpstr>
      <vt:lpstr>You said, we will</vt:lpstr>
      <vt:lpstr>Apportioning Curtailment Risk WS1A P8</vt:lpstr>
      <vt:lpstr>Key headlines and summary</vt:lpstr>
      <vt:lpstr>Responses to Q14</vt:lpstr>
      <vt:lpstr>Responses to Q15</vt:lpstr>
      <vt:lpstr>Responses to Q16</vt:lpstr>
      <vt:lpstr>You said, we will</vt:lpstr>
      <vt:lpstr>Curtailment Information WS1A P9</vt:lpstr>
      <vt:lpstr>Key headlines and summary</vt:lpstr>
      <vt:lpstr>Responses to Q17</vt:lpstr>
      <vt:lpstr>Responses to Q18</vt:lpstr>
      <vt:lpstr>Responses to Q19</vt:lpstr>
      <vt:lpstr>You said, we will</vt:lpstr>
      <vt:lpstr>Residential Flexibility</vt:lpstr>
      <vt:lpstr>Key headlines and summary</vt:lpstr>
      <vt:lpstr>Responses to Q20</vt:lpstr>
      <vt:lpstr>You said, we will</vt:lpstr>
      <vt:lpstr>WS1A P4 Workstream Consultation- Standard Agreement</vt:lpstr>
      <vt:lpstr>Responses to Consultation </vt:lpstr>
      <vt:lpstr>You said, we will</vt:lpstr>
      <vt:lpstr>Key Amendments to the Standard Agreement </vt:lpstr>
      <vt:lpstr> Provider Feedback and WS1A P4 responses</vt:lpstr>
      <vt:lpstr> Provider Feedback and WS1A P4 responses</vt:lpstr>
      <vt:lpstr> Provider Feedback and WS1A P4 responses</vt:lpstr>
      <vt:lpstr> Provider Feedback and WS1A P4 responses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Power Service Parameters WS1A P3</dc:title>
  <dc:creator>Connor Innes</dc:creator>
  <cp:lastModifiedBy>Annie Robbins</cp:lastModifiedBy>
  <cp:revision>238</cp:revision>
  <dcterms:created xsi:type="dcterms:W3CDTF">2021-09-29T09:42:11Z</dcterms:created>
  <dcterms:modified xsi:type="dcterms:W3CDTF">2021-12-16T13:30:45Z</dcterms:modified>
</cp:coreProperties>
</file>